
<file path=[Content_Types].xml><?xml version="1.0" encoding="utf-8"?>
<Types xmlns="http://schemas.openxmlformats.org/package/2006/content-types">
  <Default Extension="bin" ContentType="application/vnd.openxmlformats-officedocument.oleObject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068" r:id="rId2"/>
    <p:sldId id="1955" r:id="rId3"/>
    <p:sldId id="2122" r:id="rId4"/>
    <p:sldId id="2029" r:id="rId5"/>
    <p:sldId id="2061" r:id="rId6"/>
    <p:sldId id="2062" r:id="rId7"/>
    <p:sldId id="1972" r:id="rId8"/>
    <p:sldId id="274" r:id="rId9"/>
    <p:sldId id="2099" r:id="rId10"/>
    <p:sldId id="352" r:id="rId11"/>
    <p:sldId id="2123" r:id="rId12"/>
    <p:sldId id="351" r:id="rId13"/>
    <p:sldId id="2121" r:id="rId14"/>
    <p:sldId id="2124" r:id="rId15"/>
    <p:sldId id="20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88D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69" autoAdjust="0"/>
  </p:normalViewPr>
  <p:slideViewPr>
    <p:cSldViewPr snapToGrid="0">
      <p:cViewPr varScale="1">
        <p:scale>
          <a:sx n="55" d="100"/>
          <a:sy n="55" d="100"/>
        </p:scale>
        <p:origin x="1083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2A4C-29CD-438E-8756-61CF750C3999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1F469-101A-4CC6-9873-BCF2DB68E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4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77D11-ED52-4670-8DB1-931DEE413C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1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1F469-101A-4CC6-9873-BCF2DB68ED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77D11-ED52-4670-8DB1-931DEE413C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71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77D11-ED52-4670-8DB1-931DEE413C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1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77D11-ED52-4670-8DB1-931DEE413C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7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77D11-ED52-4670-8DB1-931DEE413C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35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77D11-ED52-4670-8DB1-931DEE413C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1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BA0FAF-9765-4D95-B099-C3C7B0825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86296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99393" y="2180704"/>
            <a:ext cx="10246520" cy="1248296"/>
          </a:xfrm>
          <a:noFill/>
        </p:spPr>
        <p:txBody>
          <a:bodyPr lIns="146304" tIns="91440" rIns="146304" bIns="91440" anchor="ctr" anchorCtr="0"/>
          <a:lstStyle>
            <a:lvl1pPr>
              <a:defRPr sz="5490" spc="-98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9393" y="3428999"/>
            <a:ext cx="8764135" cy="124829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264A4A3-BF25-4FE1-9F02-8195F37AF9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61" y="104427"/>
            <a:ext cx="1461360" cy="6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17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7FF7-CE9B-4ECC-AE24-977C5A08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3195-7469-4228-B67E-DE2DFF641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80160"/>
            <a:ext cx="5410200" cy="48968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42A0E-D552-4A77-BE09-EC86359D3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80160"/>
            <a:ext cx="5410199" cy="48968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22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40C5-DC51-4D66-B43E-8760F7AC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CEC4E-FCE5-468D-A258-98276537A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73835"/>
            <a:ext cx="53879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21A66-232A-46BA-8441-8E1DC6714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097747"/>
            <a:ext cx="538797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02E07-EB1A-4E60-9F54-5731A2CF7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273835"/>
            <a:ext cx="54207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B3520-B2B1-4A75-BC37-D0593E64D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097747"/>
            <a:ext cx="542071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000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40C5-DC51-4D66-B43E-8760F7AC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0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77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CE5F-AE1A-4516-9A5E-AD1F3670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A506C-9EB5-4C96-98A9-71CC3BD78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ECA80-4AB5-4D30-80D1-DDBE58C5F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00FC3-19E9-4B6F-940D-059A7150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C756-96E7-4C0C-97E4-3FEB595CDDC5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F987F-2431-4715-89F3-1C9E7400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32671-C541-4FD3-B0B8-9F0A3217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2E459-68F3-410A-B070-9E58B2EE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38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32B5-5141-4189-9C23-6A0D8E5B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E3885-E08A-4913-A759-95EDA00C2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1BAF1-4BD0-4793-B911-012C128F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0F304-55E9-4828-A154-76D3EC3B2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C756-96E7-4C0C-97E4-3FEB595CDDC5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683CE-1250-4838-9B40-301C5F3B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83ABD-9785-456D-AB52-40166572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2E459-68F3-410A-B070-9E58B2EE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40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ACEC-9FC3-42BE-BDB9-3CB1C87A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9284B-B336-4F40-874A-A8C4A5221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67688-8E9E-4E3D-ACF4-157A51E6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C756-96E7-4C0C-97E4-3FEB595CDDC5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08366-6CC9-4CA3-B69A-6A7E6D75F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82CA1-877B-4BC9-82A9-0BCCBD4E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2E459-68F3-410A-B070-9E58B2EE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20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096887-DDC5-4E9D-9066-BD58725FC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53CA16-BECB-447A-B1D3-A402A3FB9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62496-59F3-4A0D-BC99-901B0E3D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C756-96E7-4C0C-97E4-3FEB595CDDC5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55304-3B55-46B1-96C4-E8D4CFBC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156DE-4A6C-4D4A-B5E8-32E2260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2E459-68F3-410A-B070-9E58B2EE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69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49FF05-ECD7-49EB-87F0-001701C45819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160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421971D-2F64-4D23-87EF-8F3A771B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83310" cy="8069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011756-DA37-4AB2-8ED0-51562B88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5222"/>
            <a:ext cx="10983310" cy="21031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7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AB08-4A7C-459F-8AD4-FFDDF0489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4F01F-2A75-4127-89D6-C43E4654D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155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E909-F5C9-43B7-8324-462E9460A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403AF-52CC-4E57-A2F3-BA1085A80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762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7BF115-30C7-4366-826B-4E03889AD383}"/>
              </a:ext>
            </a:extLst>
          </p:cNvPr>
          <p:cNvSpPr/>
          <p:nvPr userDrawn="1"/>
        </p:nvSpPr>
        <p:spPr bwMode="hidden">
          <a:xfrm>
            <a:off x="0" y="1211288"/>
            <a:ext cx="12192000" cy="56467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CA296-852C-4DB3-A231-DA733C4F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4A19-990B-4CE9-82E4-5F0145530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565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2FE90-6EA1-4EAD-A5DA-B1926C118803}"/>
              </a:ext>
            </a:extLst>
          </p:cNvPr>
          <p:cNvSpPr/>
          <p:nvPr userDrawn="1"/>
        </p:nvSpPr>
        <p:spPr bwMode="hidden">
          <a:xfrm>
            <a:off x="0" y="1211288"/>
            <a:ext cx="12192000" cy="56467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CA296-852C-4DB3-A231-DA733C4F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4A19-990B-4CE9-82E4-5F0145530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175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7717D6-DF74-4D69-9686-B3677DABF653}"/>
              </a:ext>
            </a:extLst>
          </p:cNvPr>
          <p:cNvSpPr/>
          <p:nvPr userDrawn="1"/>
        </p:nvSpPr>
        <p:spPr bwMode="hidden">
          <a:xfrm>
            <a:off x="0" y="1211288"/>
            <a:ext cx="12192000" cy="56467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87FF7-CE9B-4ECC-AE24-977C5A08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3195-7469-4228-B67E-DE2DFF641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80160"/>
            <a:ext cx="5410200" cy="48968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42A0E-D552-4A77-BE09-EC86359D3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80160"/>
            <a:ext cx="5410199" cy="48968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8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B23A43-E7A2-4EF2-B29E-AA3FC3759F35}"/>
              </a:ext>
            </a:extLst>
          </p:cNvPr>
          <p:cNvSpPr/>
          <p:nvPr userDrawn="1"/>
        </p:nvSpPr>
        <p:spPr bwMode="hidden">
          <a:xfrm>
            <a:off x="0" y="1211288"/>
            <a:ext cx="12192000" cy="56467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840C5-DC51-4D66-B43E-8760F7AC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CEC4E-FCE5-468D-A258-98276537A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73835"/>
            <a:ext cx="53879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21A66-232A-46BA-8441-8E1DC6714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097747"/>
            <a:ext cx="538797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02E07-EB1A-4E60-9F54-5731A2CF7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273835"/>
            <a:ext cx="54207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B3520-B2B1-4A75-BC37-D0593E64D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097747"/>
            <a:ext cx="542071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468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B07738-59DB-42B5-BEE5-DF653872D5AC}"/>
              </a:ext>
            </a:extLst>
          </p:cNvPr>
          <p:cNvSpPr/>
          <p:nvPr userDrawn="1"/>
        </p:nvSpPr>
        <p:spPr bwMode="hidden">
          <a:xfrm>
            <a:off x="0" y="1211288"/>
            <a:ext cx="12192000" cy="56467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840C5-DC51-4D66-B43E-8760F7AC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65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A296-852C-4DB3-A231-DA733C4F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4A19-990B-4CE9-82E4-5F0145530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177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A39BB-BB0E-46B0-9F7B-DA083E8B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83310" cy="806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996E2-50E6-4C64-A39D-3B04F88A2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55222"/>
            <a:ext cx="10983310" cy="2103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18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63" r:id="rId3"/>
    <p:sldLayoutId id="2147483675" r:id="rId4"/>
    <p:sldLayoutId id="2147483679" r:id="rId5"/>
    <p:sldLayoutId id="2147483680" r:id="rId6"/>
    <p:sldLayoutId id="2147483681" r:id="rId7"/>
    <p:sldLayoutId id="2147483682" r:id="rId8"/>
    <p:sldLayoutId id="2147483662" r:id="rId9"/>
    <p:sldLayoutId id="2147483664" r:id="rId10"/>
    <p:sldLayoutId id="214748367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6" r:id="rId18"/>
    <p:sldLayoutId id="214748367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61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jpg"/><Relationship Id="rId11" Type="http://schemas.openxmlformats.org/officeDocument/2006/relationships/image" Target="../media/image59.jpg"/><Relationship Id="rId5" Type="http://schemas.openxmlformats.org/officeDocument/2006/relationships/image" Target="../media/image54.jpg"/><Relationship Id="rId10" Type="http://schemas.openxmlformats.org/officeDocument/2006/relationships/image" Target="../media/image58.jpg"/><Relationship Id="rId4" Type="http://schemas.openxmlformats.org/officeDocument/2006/relationships/image" Target="../media/image53.jpg"/><Relationship Id="rId9" Type="http://schemas.openxmlformats.org/officeDocument/2006/relationships/image" Target="../media/image6.jpg"/><Relationship Id="rId14" Type="http://schemas.openxmlformats.org/officeDocument/2006/relationships/image" Target="../media/image6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26.png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900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11" Type="http://schemas.openxmlformats.org/officeDocument/2006/relationships/image" Target="../media/image30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5.wmf"/><Relationship Id="rId10" Type="http://schemas.openxmlformats.org/officeDocument/2006/relationships/image" Target="../media/image29.png"/><Relationship Id="rId4" Type="http://schemas.openxmlformats.org/officeDocument/2006/relationships/image" Target="../media/image24.wmf"/><Relationship Id="rId9" Type="http://schemas.openxmlformats.org/officeDocument/2006/relationships/image" Target="../media/image28.png"/><Relationship Id="rId1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34.png"/><Relationship Id="rId10" Type="http://schemas.openxmlformats.org/officeDocument/2006/relationships/image" Target="../media/image2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0.png"/><Relationship Id="rId18" Type="http://schemas.openxmlformats.org/officeDocument/2006/relationships/image" Target="../media/image1980.png"/><Relationship Id="rId26" Type="http://schemas.openxmlformats.org/officeDocument/2006/relationships/image" Target="../media/image2050.png"/><Relationship Id="rId21" Type="http://schemas.openxmlformats.org/officeDocument/2006/relationships/image" Target="../media/image2010.png"/><Relationship Id="rId34" Type="http://schemas.openxmlformats.org/officeDocument/2006/relationships/image" Target="../media/image213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35.png"/><Relationship Id="rId25" Type="http://schemas.openxmlformats.org/officeDocument/2006/relationships/image" Target="../media/image41.png"/><Relationship Id="rId33" Type="http://schemas.openxmlformats.org/officeDocument/2006/relationships/image" Target="../media/image2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70.png"/><Relationship Id="rId20" Type="http://schemas.openxmlformats.org/officeDocument/2006/relationships/image" Target="../media/image2000.png"/><Relationship Id="rId29" Type="http://schemas.openxmlformats.org/officeDocument/2006/relationships/image" Target="../media/image20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24" Type="http://schemas.openxmlformats.org/officeDocument/2006/relationships/image" Target="../media/image41.png"/><Relationship Id="rId32" Type="http://schemas.openxmlformats.org/officeDocument/2006/relationships/image" Target="../media/image211.png"/><Relationship Id="rId37" Type="http://schemas.openxmlformats.org/officeDocument/2006/relationships/image" Target="../media/image28.png"/><Relationship Id="rId5" Type="http://schemas.openxmlformats.org/officeDocument/2006/relationships/image" Target="../media/image36.png"/><Relationship Id="rId15" Type="http://schemas.openxmlformats.org/officeDocument/2006/relationships/image" Target="../media/image1960.png"/><Relationship Id="rId23" Type="http://schemas.openxmlformats.org/officeDocument/2006/relationships/image" Target="../media/image2030.png"/><Relationship Id="rId28" Type="http://schemas.openxmlformats.org/officeDocument/2006/relationships/image" Target="../media/image207.png"/><Relationship Id="rId36" Type="http://schemas.openxmlformats.org/officeDocument/2006/relationships/image" Target="../media/image42.png"/><Relationship Id="rId10" Type="http://schemas.openxmlformats.org/officeDocument/2006/relationships/image" Target="../media/image39.png"/><Relationship Id="rId19" Type="http://schemas.openxmlformats.org/officeDocument/2006/relationships/image" Target="../media/image1990.png"/><Relationship Id="rId31" Type="http://schemas.openxmlformats.org/officeDocument/2006/relationships/image" Target="../media/image210.png"/><Relationship Id="rId4" Type="http://schemas.openxmlformats.org/officeDocument/2006/relationships/hyperlink" Target="https://www.remix3d.com/details/G009SX7VH68R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27.png"/><Relationship Id="rId22" Type="http://schemas.openxmlformats.org/officeDocument/2006/relationships/image" Target="../media/image2020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Relationship Id="rId35" Type="http://schemas.openxmlformats.org/officeDocument/2006/relationships/image" Target="../media/image214.png"/><Relationship Id="rId8" Type="http://schemas.openxmlformats.org/officeDocument/2006/relationships/image" Target="../media/image38.png"/><Relationship Id="rId3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286017-DC3C-495B-B172-8FE63BC3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3" y="2299969"/>
            <a:ext cx="11209512" cy="1248296"/>
          </a:xfrm>
        </p:spPr>
        <p:txBody>
          <a:bodyPr>
            <a:noAutofit/>
          </a:bodyPr>
          <a:lstStyle/>
          <a:p>
            <a:r>
              <a:rPr lang="en-US" sz="4400" dirty="0" err="1"/>
              <a:t>MVPNet</a:t>
            </a:r>
            <a:r>
              <a:rPr lang="en-US" sz="4400" dirty="0"/>
              <a:t>: Multi-View Point Regression Networks for 3D Object Reconstruction from A Single Image</a:t>
            </a:r>
            <a:endParaRPr lang="en-US" sz="4400" dirty="0">
              <a:highlight>
                <a:srgbClr val="FFFF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115C5-E5AE-41C5-9011-B88F3FDE1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9393" y="3707297"/>
            <a:ext cx="8764135" cy="124829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/>
              <a:t>Jinglu Wang</a:t>
            </a:r>
            <a:r>
              <a:rPr lang="en-US" sz="2800" baseline="30000" dirty="0"/>
              <a:t>1</a:t>
            </a:r>
            <a:r>
              <a:rPr lang="en-US" sz="2800" dirty="0"/>
              <a:t>,  Bo Sun</a:t>
            </a:r>
            <a:r>
              <a:rPr lang="en-US" sz="2800" baseline="30000" dirty="0"/>
              <a:t>2</a:t>
            </a:r>
            <a:r>
              <a:rPr lang="en-US" sz="2800" dirty="0"/>
              <a:t>,  Yan Lu</a:t>
            </a:r>
            <a:r>
              <a:rPr lang="en-US" sz="2800" baseline="30000" dirty="0"/>
              <a:t>1</a:t>
            </a:r>
            <a:endParaRPr lang="en-US" sz="2800" dirty="0"/>
          </a:p>
          <a:p>
            <a:r>
              <a:rPr lang="en-US" sz="2800" dirty="0"/>
              <a:t>Microsoft Research Asia</a:t>
            </a:r>
            <a:r>
              <a:rPr lang="en-US" sz="2800" baseline="30000" dirty="0"/>
              <a:t>1</a:t>
            </a:r>
            <a:r>
              <a:rPr lang="en-US" sz="2800" dirty="0"/>
              <a:t>       	Peking University</a:t>
            </a:r>
            <a:r>
              <a:rPr lang="en-US" sz="28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8226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1C7B-9041-460C-AC75-C4E522F6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on </a:t>
            </a:r>
            <a:r>
              <a:rPr lang="en-US" dirty="0" err="1"/>
              <a:t>ShapeNet</a:t>
            </a:r>
            <a:r>
              <a:rPr lang="en-US" dirty="0"/>
              <a:t> Dataset </a:t>
            </a:r>
            <a:r>
              <a:rPr lang="en-US" altLang="zh-CN" sz="2700" dirty="0"/>
              <a:t>(Compared to point-based method)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1C601-E6E3-4F7E-83BB-4AFA71CEE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"/>
          <a:stretch/>
        </p:blipFill>
        <p:spPr>
          <a:xfrm>
            <a:off x="736843" y="1743234"/>
            <a:ext cx="10642238" cy="41816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09292F-7F4E-4A01-9A73-60DAB5EC8729}"/>
              </a:ext>
            </a:extLst>
          </p:cNvPr>
          <p:cNvSpPr/>
          <p:nvPr/>
        </p:nvSpPr>
        <p:spPr>
          <a:xfrm>
            <a:off x="2075730" y="3858990"/>
            <a:ext cx="2106938" cy="2065882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48A76-66F2-4451-9724-36585AD689DE}"/>
              </a:ext>
            </a:extLst>
          </p:cNvPr>
          <p:cNvSpPr txBox="1"/>
          <p:nvPr/>
        </p:nvSpPr>
        <p:spPr>
          <a:xfrm>
            <a:off x="2204113" y="5961619"/>
            <a:ext cx="188568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Thin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CC6034-B6D2-400C-AA14-15A3F9965899}"/>
              </a:ext>
            </a:extLst>
          </p:cNvPr>
          <p:cNvSpPr/>
          <p:nvPr/>
        </p:nvSpPr>
        <p:spPr>
          <a:xfrm>
            <a:off x="7224269" y="3858989"/>
            <a:ext cx="2106938" cy="2065881"/>
          </a:xfrm>
          <a:prstGeom prst="rect">
            <a:avLst/>
          </a:prstGeom>
          <a:noFill/>
          <a:ln w="3810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E6DC6-695A-4DA1-AF85-908F45945455}"/>
              </a:ext>
            </a:extLst>
          </p:cNvPr>
          <p:cNvSpPr txBox="1"/>
          <p:nvPr/>
        </p:nvSpPr>
        <p:spPr>
          <a:xfrm>
            <a:off x="7423676" y="5961620"/>
            <a:ext cx="2264393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</a:rPr>
              <a:t>Concave structure</a:t>
            </a:r>
          </a:p>
        </p:txBody>
      </p:sp>
    </p:spTree>
    <p:extLst>
      <p:ext uri="{BB962C8B-B14F-4D97-AF65-F5344CB8AC3E}">
        <p14:creationId xmlns:p14="http://schemas.microsoft.com/office/powerpoint/2010/main" val="12127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3CF9-254E-4166-8C36-6DAC0D8A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Results on </a:t>
            </a:r>
            <a:r>
              <a:rPr lang="en-US" altLang="zh-CN" dirty="0" err="1"/>
              <a:t>ShapeNet</a:t>
            </a:r>
            <a:r>
              <a:rPr lang="en-US" altLang="zh-CN" dirty="0"/>
              <a:t> dataset </a:t>
            </a:r>
            <a:r>
              <a:rPr lang="en-US" altLang="zh-CN" sz="2700" dirty="0"/>
              <a:t>(Compared to voxel-based method)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9E9B8-C356-4254-997F-20DD8CAD6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322"/>
            <a:ext cx="12192000" cy="357846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38DC28F-4C7A-4411-A1B6-9782E3167505}"/>
              </a:ext>
            </a:extLst>
          </p:cNvPr>
          <p:cNvSpPr/>
          <p:nvPr/>
        </p:nvSpPr>
        <p:spPr>
          <a:xfrm>
            <a:off x="5416731" y="3427296"/>
            <a:ext cx="600892" cy="522514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3EAA6F-D932-4736-A92A-3248BDC0F88F}"/>
              </a:ext>
            </a:extLst>
          </p:cNvPr>
          <p:cNvSpPr/>
          <p:nvPr/>
        </p:nvSpPr>
        <p:spPr>
          <a:xfrm>
            <a:off x="6352902" y="3427296"/>
            <a:ext cx="600892" cy="522514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7E8366-1118-4F9C-A770-D76D24184F76}"/>
              </a:ext>
            </a:extLst>
          </p:cNvPr>
          <p:cNvSpPr/>
          <p:nvPr/>
        </p:nvSpPr>
        <p:spPr>
          <a:xfrm>
            <a:off x="10393679" y="4335162"/>
            <a:ext cx="600892" cy="348343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8B2F65-0A85-4E41-AE72-BA5F525764DC}"/>
              </a:ext>
            </a:extLst>
          </p:cNvPr>
          <p:cNvSpPr/>
          <p:nvPr/>
        </p:nvSpPr>
        <p:spPr>
          <a:xfrm>
            <a:off x="11292839" y="4335161"/>
            <a:ext cx="600892" cy="348343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7CE5B8-EE1A-4B9A-9E02-2B3A0A268748}"/>
              </a:ext>
            </a:extLst>
          </p:cNvPr>
          <p:cNvSpPr/>
          <p:nvPr/>
        </p:nvSpPr>
        <p:spPr>
          <a:xfrm>
            <a:off x="5717177" y="4404830"/>
            <a:ext cx="600892" cy="3483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DCD7E7-5DB6-4B58-A448-53B3BB37D730}"/>
              </a:ext>
            </a:extLst>
          </p:cNvPr>
          <p:cNvSpPr/>
          <p:nvPr/>
        </p:nvSpPr>
        <p:spPr>
          <a:xfrm>
            <a:off x="6616337" y="4335161"/>
            <a:ext cx="600892" cy="3483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8F23A-88B1-4B5A-8D0F-B54C313D3995}"/>
              </a:ext>
            </a:extLst>
          </p:cNvPr>
          <p:cNvSpPr txBox="1"/>
          <p:nvPr/>
        </p:nvSpPr>
        <p:spPr>
          <a:xfrm>
            <a:off x="5074782" y="3012390"/>
            <a:ext cx="188568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Thin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A0389-93D1-49A0-AC6F-FC6A772A300C}"/>
              </a:ext>
            </a:extLst>
          </p:cNvPr>
          <p:cNvSpPr txBox="1"/>
          <p:nvPr/>
        </p:nvSpPr>
        <p:spPr>
          <a:xfrm>
            <a:off x="5484140" y="4717358"/>
            <a:ext cx="2264393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</a:rPr>
              <a:t>Concave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606FE-9DF3-4003-9CAB-99C991BC4FCC}"/>
              </a:ext>
            </a:extLst>
          </p:cNvPr>
          <p:cNvSpPr txBox="1"/>
          <p:nvPr/>
        </p:nvSpPr>
        <p:spPr>
          <a:xfrm>
            <a:off x="10217194" y="4714133"/>
            <a:ext cx="188568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Thin structure</a:t>
            </a:r>
          </a:p>
        </p:txBody>
      </p:sp>
    </p:spTree>
    <p:extLst>
      <p:ext uri="{BB962C8B-B14F-4D97-AF65-F5344CB8AC3E}">
        <p14:creationId xmlns:p14="http://schemas.microsoft.com/office/powerpoint/2010/main" val="5976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6D0C-3F52-42C5-AA1F-C165EDCD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on Real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7FAC53-C8AF-4391-BF4B-2D5435CD2368}"/>
              </a:ext>
            </a:extLst>
          </p:cNvPr>
          <p:cNvGrpSpPr/>
          <p:nvPr/>
        </p:nvGrpSpPr>
        <p:grpSpPr>
          <a:xfrm>
            <a:off x="363983" y="2286814"/>
            <a:ext cx="11420099" cy="2924378"/>
            <a:chOff x="62141" y="2286814"/>
            <a:chExt cx="11721942" cy="29421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CBFC1C-7FCD-4DEA-9388-A6D78619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2" y="3926805"/>
              <a:ext cx="11210671" cy="13021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6C753F-86ED-4222-99C3-1CE0F9EB9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270" y="4457183"/>
              <a:ext cx="1173765" cy="7702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4DC675-290B-42C4-AB4B-A140386B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2" y="3115339"/>
              <a:ext cx="11210671" cy="130214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FB7A21-6761-45F3-985E-1F3451A9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569" y="3596639"/>
              <a:ext cx="1184863" cy="8537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6515C2-09BE-4CFD-A450-90F0B56E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59" y="3630928"/>
              <a:ext cx="1184863" cy="7561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50629A-592F-4D3F-B648-68A07A07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270" y="3614525"/>
              <a:ext cx="1173765" cy="7935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11B0D0-6C81-44C5-9AF2-189DCCD4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59" y="4385668"/>
              <a:ext cx="1168245" cy="8324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5CA1C5-FBA6-43C2-85D6-002D51B1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152" y="4468993"/>
              <a:ext cx="1184863" cy="7584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C1D113-106A-4D3D-AA3E-A56B164B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2" y="2286814"/>
              <a:ext cx="11210671" cy="13021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138BAF-48E9-425E-AF5D-12186BB3B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271" y="2300855"/>
              <a:ext cx="1173764" cy="12660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772207-38A1-418F-B860-3435D4881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59" y="2286814"/>
              <a:ext cx="1184863" cy="127140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7250A58-7880-4475-BA2A-785CBDEF6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844" y="2286814"/>
              <a:ext cx="1195960" cy="12831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57BB-0C98-4CD3-AF93-17264523D07F}"/>
                </a:ext>
              </a:extLst>
            </p:cNvPr>
            <p:cNvSpPr txBox="1"/>
            <p:nvPr/>
          </p:nvSpPr>
          <p:spPr>
            <a:xfrm rot="10800000">
              <a:off x="62142" y="2587902"/>
              <a:ext cx="535402" cy="688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2400" dirty="0"/>
                <a:t>chair</a:t>
              </a:r>
              <a:endParaRPr lang="en-US" sz="2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E3AA46-2242-4B42-ADCD-7DBB6AA756B5}"/>
                </a:ext>
              </a:extLst>
            </p:cNvPr>
            <p:cNvSpPr txBox="1"/>
            <p:nvPr/>
          </p:nvSpPr>
          <p:spPr>
            <a:xfrm rot="10800000">
              <a:off x="62141" y="3628949"/>
              <a:ext cx="535402" cy="76509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400" dirty="0"/>
                <a:t>plane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394B54-2628-447E-BC83-8396B6B695C1}"/>
                </a:ext>
              </a:extLst>
            </p:cNvPr>
            <p:cNvSpPr txBox="1"/>
            <p:nvPr/>
          </p:nvSpPr>
          <p:spPr>
            <a:xfrm rot="10800000">
              <a:off x="62141" y="4605287"/>
              <a:ext cx="535402" cy="46067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400" dirty="0"/>
                <a:t>car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BF27D1-F2B1-48BD-B819-2534DE044882}"/>
                </a:ext>
              </a:extLst>
            </p:cNvPr>
            <p:cNvSpPr/>
            <p:nvPr/>
          </p:nvSpPr>
          <p:spPr>
            <a:xfrm>
              <a:off x="562955" y="3577650"/>
              <a:ext cx="11210671" cy="189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=</a:t>
              </a:r>
              <a:endParaRPr lang="en-US" sz="24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6F0920-C52E-498D-BF92-97DE65BA63D3}"/>
                </a:ext>
              </a:extLst>
            </p:cNvPr>
            <p:cNvSpPr/>
            <p:nvPr/>
          </p:nvSpPr>
          <p:spPr>
            <a:xfrm>
              <a:off x="559772" y="4412626"/>
              <a:ext cx="11210671" cy="189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=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614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119-A894-4C6F-B591-94F4E029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Interpolation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69DBD3-3C5B-415C-8FBB-AD46A2DB9545}"/>
              </a:ext>
            </a:extLst>
          </p:cNvPr>
          <p:cNvGrpSpPr/>
          <p:nvPr/>
        </p:nvGrpSpPr>
        <p:grpSpPr>
          <a:xfrm>
            <a:off x="360621" y="1458191"/>
            <a:ext cx="11327842" cy="5242313"/>
            <a:chOff x="-13848" y="117071"/>
            <a:chExt cx="11327842" cy="52423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66D4AC-8AFB-4B6C-B3BA-1C147EFE6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35" y="2727680"/>
              <a:ext cx="10837333" cy="891437"/>
            </a:xfrm>
            <a:prstGeom prst="rect">
              <a:avLst/>
            </a:prstGeom>
          </p:spPr>
        </p:pic>
        <p:pic>
          <p:nvPicPr>
            <p:cNvPr id="4" name="Picture 3" descr="A close up of a mans face&#10;&#10;Description generated with high confidence">
              <a:extLst>
                <a:ext uri="{FF2B5EF4-FFF2-40B4-BE49-F238E27FC236}">
                  <a16:creationId xmlns:a16="http://schemas.microsoft.com/office/drawing/2014/main" id="{C5F35C69-A323-4461-BBEE-89E6B4A6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35" y="1857477"/>
              <a:ext cx="10837333" cy="8914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2C1DBD-AE57-4646-87A4-6511972F9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35" y="117071"/>
              <a:ext cx="10837333" cy="8914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C6BA83-99ED-479F-BF46-DCC93B472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35" y="987274"/>
              <a:ext cx="10837333" cy="8914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67142-C1B2-465F-839E-BA2F1C305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35" y="4467947"/>
              <a:ext cx="10837333" cy="8914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6706A7-E592-4826-903D-FC0AD63604B9}"/>
                </a:ext>
              </a:extLst>
            </p:cNvPr>
            <p:cNvSpPr txBox="1"/>
            <p:nvPr/>
          </p:nvSpPr>
          <p:spPr>
            <a:xfrm rot="10800000">
              <a:off x="-13847" y="1282696"/>
              <a:ext cx="430887" cy="112787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1600" dirty="0"/>
                <a:t>Within-Class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FE6CB7-E61C-47BF-BB5D-DE84E6C74545}"/>
                </a:ext>
              </a:extLst>
            </p:cNvPr>
            <p:cNvSpPr txBox="1"/>
            <p:nvPr/>
          </p:nvSpPr>
          <p:spPr>
            <a:xfrm rot="10800000">
              <a:off x="-13848" y="3937982"/>
              <a:ext cx="430887" cy="101553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1600" dirty="0"/>
                <a:t>Cross-Class</a:t>
              </a:r>
            </a:p>
          </p:txBody>
        </p:sp>
        <p:pic>
          <p:nvPicPr>
            <p:cNvPr id="10" name="Picture 9" descr="A picture containing plant&#10;&#10;Description generated with high confidence">
              <a:extLst>
                <a:ext uri="{FF2B5EF4-FFF2-40B4-BE49-F238E27FC236}">
                  <a16:creationId xmlns:a16="http://schemas.microsoft.com/office/drawing/2014/main" id="{6E111CF3-39CA-4DB9-84E7-2B38AE0B7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81" y="3597883"/>
              <a:ext cx="10835640" cy="891298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E8CC93F-7090-454A-BE70-3B5919662BB9}"/>
                </a:ext>
              </a:extLst>
            </p:cNvPr>
            <p:cNvCxnSpPr>
              <a:cxnSpLocks/>
            </p:cNvCxnSpPr>
            <p:nvPr/>
          </p:nvCxnSpPr>
          <p:spPr>
            <a:xfrm>
              <a:off x="417040" y="3597744"/>
              <a:ext cx="10896954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22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34B9-1F5C-4BB8-BD54-6E59D8A0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73ED-30A9-4F0C-A56A-530EBB22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5222"/>
            <a:ext cx="10983310" cy="5237652"/>
          </a:xfrm>
        </p:spPr>
        <p:txBody>
          <a:bodyPr/>
          <a:lstStyle/>
          <a:p>
            <a:r>
              <a:rPr lang="en-US" dirty="0"/>
              <a:t>We introduce an efficient and expressive representation, MVPC, for the single view reconstruction problem. </a:t>
            </a:r>
          </a:p>
          <a:p>
            <a:pPr lvl="1"/>
            <a:r>
              <a:rPr lang="en-US" dirty="0"/>
              <a:t>The explicitly encoded one-to-one mapping between points provides efficient loss computation. </a:t>
            </a:r>
          </a:p>
          <a:p>
            <a:pPr lvl="1"/>
            <a:r>
              <a:rPr lang="en-US" dirty="0"/>
              <a:t>The embedded grid structure express local </a:t>
            </a:r>
            <a:r>
              <a:rPr lang="en-US" dirty="0" err="1"/>
              <a:t>connectivities</a:t>
            </a:r>
            <a:r>
              <a:rPr lang="en-US" dirty="0"/>
              <a:t> for 3D mesh construction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dirty="0"/>
              <a:t>We propose a novel geometric loss that formulates discrepancy over real 3D space rather than 2D projective.</a:t>
            </a:r>
          </a:p>
          <a:p>
            <a:pPr lvl="1"/>
            <a:r>
              <a:rPr lang="en-US" dirty="0"/>
              <a:t>The proposed MVPC allow us to discretize integrals of surface variations over the constructed triangular mesh.</a:t>
            </a:r>
          </a:p>
          <a:p>
            <a:pPr lvl="1"/>
            <a:r>
              <a:rPr lang="en-US" dirty="0"/>
              <a:t>The geometric loss integrating volume variations, prediction confidences and multi-view consistencies contributes to high reconstruction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12119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286017-DC3C-495B-B172-8FE63BC3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57" y="2531656"/>
            <a:ext cx="11057487" cy="1248119"/>
          </a:xfrm>
        </p:spPr>
        <p:txBody>
          <a:bodyPr/>
          <a:lstStyle/>
          <a:p>
            <a:r>
              <a:rPr lang="en-US" altLang="zh-CN" sz="7058" dirty="0"/>
              <a:t>Thank you!</a:t>
            </a:r>
            <a:endParaRPr lang="en-US" sz="7058" dirty="0"/>
          </a:p>
        </p:txBody>
      </p:sp>
    </p:spTree>
    <p:extLst>
      <p:ext uri="{BB962C8B-B14F-4D97-AF65-F5344CB8AC3E}">
        <p14:creationId xmlns:p14="http://schemas.microsoft.com/office/powerpoint/2010/main" val="11042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DAF0-3CA5-492B-8361-07F241D4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 for 3D Object Reconstruction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705CBF-A2D3-444E-80A9-B62463AC1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733" y="1569994"/>
            <a:ext cx="5278712" cy="2103121"/>
          </a:xfrm>
        </p:spPr>
        <p:txBody>
          <a:bodyPr>
            <a:noAutofit/>
          </a:bodyPr>
          <a:lstStyle/>
          <a:p>
            <a:r>
              <a:rPr lang="en-US" sz="2753" dirty="0"/>
              <a:t>Mesh</a:t>
            </a:r>
          </a:p>
          <a:p>
            <a:pPr lvl="1"/>
            <a:r>
              <a:rPr lang="en-US" sz="2361" dirty="0"/>
              <a:t>Complete dense surface</a:t>
            </a:r>
          </a:p>
          <a:p>
            <a:pPr lvl="1"/>
            <a:r>
              <a:rPr lang="en-US" sz="2361" dirty="0"/>
              <a:t>Irregular structure -&gt; Hard to train</a:t>
            </a:r>
          </a:p>
          <a:p>
            <a:r>
              <a:rPr lang="en-US" sz="2753" dirty="0"/>
              <a:t>Voxel</a:t>
            </a:r>
          </a:p>
          <a:p>
            <a:pPr lvl="1"/>
            <a:r>
              <a:rPr lang="en-US" sz="2361" dirty="0"/>
              <a:t>Regular grid-like structure</a:t>
            </a:r>
          </a:p>
          <a:p>
            <a:pPr lvl="1"/>
            <a:r>
              <a:rPr lang="en-US" sz="2361" dirty="0"/>
              <a:t>High cost for training</a:t>
            </a:r>
          </a:p>
          <a:p>
            <a:pPr lvl="1"/>
            <a:r>
              <a:rPr lang="en-US" sz="2361" dirty="0"/>
              <a:t>Hard to interpret surface</a:t>
            </a:r>
          </a:p>
          <a:p>
            <a:r>
              <a:rPr lang="en-US" sz="2753" dirty="0"/>
              <a:t>Point cloud</a:t>
            </a:r>
          </a:p>
          <a:p>
            <a:pPr lvl="1"/>
            <a:r>
              <a:rPr lang="en-US" sz="2361" dirty="0"/>
              <a:t>Simple representation</a:t>
            </a:r>
          </a:p>
          <a:p>
            <a:pPr lvl="1"/>
            <a:r>
              <a:rPr lang="en-US" sz="2361" dirty="0"/>
              <a:t>Not scalable for training</a:t>
            </a:r>
          </a:p>
          <a:p>
            <a:pPr lvl="1"/>
            <a:r>
              <a:rPr lang="en-US" sz="2361" dirty="0"/>
              <a:t>No correlation between points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C5B151-43E5-4CAB-8DB4-7B5A24CAB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54663" t="15326" r="6258" b="9722"/>
          <a:stretch/>
        </p:blipFill>
        <p:spPr>
          <a:xfrm flipH="1">
            <a:off x="3981059" y="4818006"/>
            <a:ext cx="1575731" cy="11101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6BE705-E8EC-4471-8FBC-E150B0793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1059" y="3192760"/>
            <a:ext cx="1481560" cy="1158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C35A2F-90BD-4987-960F-6427FC68CC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2003" r="96889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68892"/>
          <a:stretch/>
        </p:blipFill>
        <p:spPr>
          <a:xfrm rot="21600000">
            <a:off x="3858213" y="1569995"/>
            <a:ext cx="1698577" cy="1352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2B8F8-DC9A-45C0-91EE-FC72868FF9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144" y="3185829"/>
            <a:ext cx="1732654" cy="11662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BC8546-2D95-404A-AC19-096EB1A4F62C}"/>
              </a:ext>
            </a:extLst>
          </p:cNvPr>
          <p:cNvCxnSpPr>
            <a:cxnSpLocks/>
            <a:stCxn id="9" idx="1"/>
          </p:cNvCxnSpPr>
          <p:nvPr/>
        </p:nvCxnSpPr>
        <p:spPr>
          <a:xfrm flipV="1">
            <a:off x="2452798" y="2424631"/>
            <a:ext cx="1405414" cy="1344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CD6F6E-6187-4D82-B1E7-C7C4F4C08C09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2452798" y="3768959"/>
            <a:ext cx="13354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B16039-2A82-4783-902F-5AE384BFC42F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2452798" y="3768959"/>
            <a:ext cx="1335431" cy="14225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45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15C4-7604-433E-8385-B22FE0B6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DB389-67C4-427D-B091-47771D0AE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5222"/>
            <a:ext cx="10983310" cy="534091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Mesh based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Voxel based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Point based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Multi-view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270BD-0F4C-4F1D-AF20-9534BD87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104" y="1317762"/>
            <a:ext cx="4563293" cy="12189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292849-EE29-4744-8F37-F5ACE1F4B21A}"/>
              </a:ext>
            </a:extLst>
          </p:cNvPr>
          <p:cNvSpPr/>
          <p:nvPr/>
        </p:nvSpPr>
        <p:spPr>
          <a:xfrm>
            <a:off x="8129780" y="1867290"/>
            <a:ext cx="3496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Template combination [CVPR 2017]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CBD78-7834-4522-956A-04F6EA14F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479" y="4274446"/>
            <a:ext cx="2364377" cy="960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F3EBA-0E71-4ADE-B8D6-B5649426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286" y="2742199"/>
            <a:ext cx="1919831" cy="1258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2D3182-6E6E-4775-8786-E33B74338FAF}"/>
              </a:ext>
            </a:extLst>
          </p:cNvPr>
          <p:cNvSpPr/>
          <p:nvPr/>
        </p:nvSpPr>
        <p:spPr>
          <a:xfrm>
            <a:off x="8129780" y="3218022"/>
            <a:ext cx="2225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3D-R2N2 [ECCV 2016]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E6C36-7E09-4EBD-8534-113F34B403EF}"/>
              </a:ext>
            </a:extLst>
          </p:cNvPr>
          <p:cNvSpPr/>
          <p:nvPr/>
        </p:nvSpPr>
        <p:spPr>
          <a:xfrm>
            <a:off x="8171939" y="4384088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PSG [ICCV 2017]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6D2121-0913-46C2-9AAD-83CD56165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694" y="5508809"/>
            <a:ext cx="1205162" cy="10873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EE6F66-E005-4167-B966-F0B674FA1129}"/>
              </a:ext>
            </a:extLst>
          </p:cNvPr>
          <p:cNvSpPr/>
          <p:nvPr/>
        </p:nvSpPr>
        <p:spPr>
          <a:xfrm>
            <a:off x="8171939" y="5715578"/>
            <a:ext cx="2884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Depth synthesis [CVPR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6CAF-3FB4-4293-B060-1DD44D17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Point Clouds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F7CBF-F997-4834-B794-3A0DF772444F}"/>
              </a:ext>
            </a:extLst>
          </p:cNvPr>
          <p:cNvGrpSpPr/>
          <p:nvPr/>
        </p:nvGrpSpPr>
        <p:grpSpPr>
          <a:xfrm>
            <a:off x="1010449" y="2429135"/>
            <a:ext cx="2737031" cy="1151169"/>
            <a:chOff x="854142" y="3092982"/>
            <a:chExt cx="2791914" cy="1174253"/>
          </a:xfrm>
        </p:grpSpPr>
        <p:pic>
          <p:nvPicPr>
            <p:cNvPr id="5" name="Picture 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05FB9C3-6F18-44A9-836A-919B03FB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81706">
              <a:off x="2280148" y="3255837"/>
              <a:ext cx="1365908" cy="747541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EB56D7-1288-4E3E-94B2-E5C9DF1721F7}"/>
                </a:ext>
              </a:extLst>
            </p:cNvPr>
            <p:cNvSpPr/>
            <p:nvPr/>
          </p:nvSpPr>
          <p:spPr>
            <a:xfrm>
              <a:off x="854142" y="3092982"/>
              <a:ext cx="2743304" cy="112675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29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AE517E-86E0-4ECF-B851-E63135FB62C9}"/>
                </a:ext>
              </a:extLst>
            </p:cNvPr>
            <p:cNvSpPr txBox="1"/>
            <p:nvPr/>
          </p:nvSpPr>
          <p:spPr>
            <a:xfrm>
              <a:off x="2579882" y="3988475"/>
              <a:ext cx="750859" cy="27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76" dirty="0"/>
                <a:t>Top view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D3D850-06F6-415B-AD25-8E643EB68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4961" y="3204770"/>
              <a:ext cx="1082373" cy="6965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4FDC6B-BF8F-4CA3-96B7-4BDCFF2A1A12}"/>
                </a:ext>
              </a:extLst>
            </p:cNvPr>
            <p:cNvSpPr txBox="1"/>
            <p:nvPr/>
          </p:nvSpPr>
          <p:spPr>
            <a:xfrm>
              <a:off x="1209514" y="3988475"/>
              <a:ext cx="610237" cy="27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76" dirty="0"/>
                <a:t>View </a:t>
              </a:r>
              <a:r>
                <a:rPr lang="en-US" altLang="zh-CN" sz="1176" dirty="0"/>
                <a:t>1</a:t>
              </a:r>
              <a:endParaRPr lang="en-US" sz="1176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3BAC2C-1F00-4439-9C3B-4B877CC84821}"/>
              </a:ext>
            </a:extLst>
          </p:cNvPr>
          <p:cNvGrpSpPr/>
          <p:nvPr/>
        </p:nvGrpSpPr>
        <p:grpSpPr>
          <a:xfrm>
            <a:off x="1010449" y="3827307"/>
            <a:ext cx="2737031" cy="1138631"/>
            <a:chOff x="854142" y="4519190"/>
            <a:chExt cx="2791914" cy="1161463"/>
          </a:xfrm>
        </p:grpSpPr>
        <p:pic>
          <p:nvPicPr>
            <p:cNvPr id="11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048212A-0AB8-4DCF-8291-40375DF8D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62349">
              <a:off x="2280148" y="4598967"/>
              <a:ext cx="1365908" cy="747541"/>
            </a:xfrm>
            <a:prstGeom prst="rect">
              <a:avLst/>
            </a:prstGeom>
            <a:ln>
              <a:noFill/>
              <a:prstDash val="solid"/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63BA43-A6C7-4FCF-9C2F-FAA0B3A5088A}"/>
                </a:ext>
              </a:extLst>
            </p:cNvPr>
            <p:cNvGrpSpPr/>
            <p:nvPr/>
          </p:nvGrpSpPr>
          <p:grpSpPr>
            <a:xfrm>
              <a:off x="854142" y="4519190"/>
              <a:ext cx="2743305" cy="1161463"/>
              <a:chOff x="854142" y="4519190"/>
              <a:chExt cx="2743305" cy="116146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4D40F7C-97DE-4DA9-AD77-06D4807E2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5096" y="4715717"/>
                <a:ext cx="822103" cy="66623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CD2463-CF30-49B2-96C6-00B4CE303D07}"/>
                  </a:ext>
                </a:extLst>
              </p:cNvPr>
              <p:cNvSpPr txBox="1"/>
              <p:nvPr/>
            </p:nvSpPr>
            <p:spPr>
              <a:xfrm>
                <a:off x="2579882" y="5401893"/>
                <a:ext cx="750859" cy="278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76" dirty="0"/>
                  <a:t>Top view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D7534B-7EEF-432B-8461-2A6C61A49022}"/>
                  </a:ext>
                </a:extLst>
              </p:cNvPr>
              <p:cNvSpPr txBox="1"/>
              <p:nvPr/>
            </p:nvSpPr>
            <p:spPr>
              <a:xfrm>
                <a:off x="1209514" y="5401893"/>
                <a:ext cx="610237" cy="278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76" dirty="0"/>
                  <a:t>View </a:t>
                </a:r>
                <a:r>
                  <a:rPr lang="en-US" altLang="zh-CN" sz="1176" dirty="0"/>
                  <a:t>3</a:t>
                </a:r>
                <a:endParaRPr lang="en-US" sz="1176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00B5F05-C702-48E6-AB02-7C31C7542921}"/>
                  </a:ext>
                </a:extLst>
              </p:cNvPr>
              <p:cNvSpPr/>
              <p:nvPr/>
            </p:nvSpPr>
            <p:spPr>
              <a:xfrm>
                <a:off x="854142" y="4519190"/>
                <a:ext cx="2743305" cy="112675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29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E8099-372A-4A45-85F0-EECA50FFF03D}"/>
              </a:ext>
            </a:extLst>
          </p:cNvPr>
          <p:cNvGrpSpPr/>
          <p:nvPr/>
        </p:nvGrpSpPr>
        <p:grpSpPr>
          <a:xfrm>
            <a:off x="8403817" y="3827307"/>
            <a:ext cx="2728304" cy="1138631"/>
            <a:chOff x="8395763" y="4519190"/>
            <a:chExt cx="2783012" cy="1161463"/>
          </a:xfrm>
        </p:grpSpPr>
        <p:pic>
          <p:nvPicPr>
            <p:cNvPr id="18" name="Picture 17" descr="A picture containing pot, kitchenware&#10;&#10;Description generated with high confidence">
              <a:extLst>
                <a:ext uri="{FF2B5EF4-FFF2-40B4-BE49-F238E27FC236}">
                  <a16:creationId xmlns:a16="http://schemas.microsoft.com/office/drawing/2014/main" id="{4571FA7D-5D8C-4134-8EBB-D6E41A442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3723" y="4684650"/>
              <a:ext cx="1182916" cy="710539"/>
            </a:xfrm>
            <a:prstGeom prst="rect">
              <a:avLst/>
            </a:prstGeom>
          </p:spPr>
        </p:pic>
        <p:pic>
          <p:nvPicPr>
            <p:cNvPr id="19" name="Picture 18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C2C8A25-BBF1-4BF2-8E37-0446B114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35579">
              <a:off x="9812867" y="4598967"/>
              <a:ext cx="1365908" cy="747541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F042A4-339B-4A17-AEF4-3DFE8F4512C1}"/>
                </a:ext>
              </a:extLst>
            </p:cNvPr>
            <p:cNvSpPr txBox="1"/>
            <p:nvPr/>
          </p:nvSpPr>
          <p:spPr>
            <a:xfrm>
              <a:off x="10112601" y="5401893"/>
              <a:ext cx="750859" cy="27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76" dirty="0"/>
                <a:t>Top view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F5FD49-5681-42B5-9F2E-5525AD65D49E}"/>
                </a:ext>
              </a:extLst>
            </p:cNvPr>
            <p:cNvSpPr txBox="1"/>
            <p:nvPr/>
          </p:nvSpPr>
          <p:spPr>
            <a:xfrm>
              <a:off x="8818549" y="5401893"/>
              <a:ext cx="610237" cy="27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76" dirty="0"/>
                <a:t>View </a:t>
              </a:r>
              <a:r>
                <a:rPr lang="en-US" altLang="zh-CN" sz="1176" dirty="0"/>
                <a:t>4</a:t>
              </a:r>
              <a:endParaRPr lang="en-US" sz="117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0EA8B4-2226-4B24-9CA8-860CE63D2DED}"/>
                </a:ext>
              </a:extLst>
            </p:cNvPr>
            <p:cNvSpPr/>
            <p:nvPr/>
          </p:nvSpPr>
          <p:spPr>
            <a:xfrm>
              <a:off x="8395763" y="4519190"/>
              <a:ext cx="2743305" cy="112675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29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D8C317-BA39-4709-B143-DA840204077F}"/>
              </a:ext>
            </a:extLst>
          </p:cNvPr>
          <p:cNvGrpSpPr/>
          <p:nvPr/>
        </p:nvGrpSpPr>
        <p:grpSpPr>
          <a:xfrm>
            <a:off x="8429545" y="2426707"/>
            <a:ext cx="2702577" cy="1153597"/>
            <a:chOff x="8422006" y="3090506"/>
            <a:chExt cx="2756769" cy="117672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1A49143-60C2-43D6-8EA5-2EB61A1E5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72326">
              <a:off x="9812867" y="3255837"/>
              <a:ext cx="1365908" cy="747541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23C213-8DA8-4DF9-B8A9-6D0E0BE4D666}"/>
                </a:ext>
              </a:extLst>
            </p:cNvPr>
            <p:cNvSpPr txBox="1"/>
            <p:nvPr/>
          </p:nvSpPr>
          <p:spPr>
            <a:xfrm>
              <a:off x="10112601" y="3988475"/>
              <a:ext cx="750859" cy="27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76" dirty="0"/>
                <a:t>Top view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5F8A85-0081-4F8C-B24C-EEDC2931B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05381" y="3090506"/>
              <a:ext cx="639601" cy="88542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BD04F5-1A1F-45E8-801D-65FC4708AA07}"/>
                </a:ext>
              </a:extLst>
            </p:cNvPr>
            <p:cNvSpPr txBox="1"/>
            <p:nvPr/>
          </p:nvSpPr>
          <p:spPr>
            <a:xfrm>
              <a:off x="8818549" y="3988475"/>
              <a:ext cx="610237" cy="27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76" dirty="0"/>
                <a:t>View </a:t>
              </a:r>
              <a:r>
                <a:rPr lang="en-US" altLang="zh-CN" sz="1176" dirty="0"/>
                <a:t>2</a:t>
              </a:r>
              <a:endParaRPr lang="en-US" sz="1176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C1E0DE-4BFC-4237-B8CE-FC23E9FCFFBE}"/>
                </a:ext>
              </a:extLst>
            </p:cNvPr>
            <p:cNvSpPr/>
            <p:nvPr/>
          </p:nvSpPr>
          <p:spPr>
            <a:xfrm>
              <a:off x="8422006" y="3092982"/>
              <a:ext cx="2743305" cy="112675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29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888AE1D-8065-4A02-8742-5BC367E267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30189">
            <a:off x="4538048" y="2775098"/>
            <a:ext cx="2838141" cy="155327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373183-EF4D-4A62-AC4C-5DCE667D367E}"/>
              </a:ext>
            </a:extLst>
          </p:cNvPr>
          <p:cNvCxnSpPr>
            <a:cxnSpLocks/>
            <a:stCxn id="54" idx="4"/>
          </p:cNvCxnSpPr>
          <p:nvPr/>
        </p:nvCxnSpPr>
        <p:spPr>
          <a:xfrm flipH="1">
            <a:off x="6453948" y="2018821"/>
            <a:ext cx="944507" cy="204561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C049D1-9CE5-424F-8E33-5CEFC05A18A8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5500869" y="1970247"/>
            <a:ext cx="1871639" cy="104085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6309CF-6DF6-4FD0-8A2A-DAEF32E91C07}"/>
              </a:ext>
            </a:extLst>
          </p:cNvPr>
          <p:cNvCxnSpPr>
            <a:cxnSpLocks/>
            <a:stCxn id="77" idx="0"/>
          </p:cNvCxnSpPr>
          <p:nvPr/>
        </p:nvCxnSpPr>
        <p:spPr>
          <a:xfrm flipH="1" flipV="1">
            <a:off x="7004602" y="2712789"/>
            <a:ext cx="384479" cy="250758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54A44-8F4C-4481-A37A-1F1DE86E6415}"/>
              </a:ext>
            </a:extLst>
          </p:cNvPr>
          <p:cNvCxnSpPr>
            <a:cxnSpLocks/>
            <a:stCxn id="77" idx="2"/>
          </p:cNvCxnSpPr>
          <p:nvPr/>
        </p:nvCxnSpPr>
        <p:spPr>
          <a:xfrm flipH="1" flipV="1">
            <a:off x="5065259" y="4460303"/>
            <a:ext cx="2284787" cy="79910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962E955-5999-4B97-A8AF-A7CD46D2957B}"/>
              </a:ext>
            </a:extLst>
          </p:cNvPr>
          <p:cNvSpPr txBox="1"/>
          <p:nvPr/>
        </p:nvSpPr>
        <p:spPr>
          <a:xfrm>
            <a:off x="5221155" y="3378513"/>
            <a:ext cx="1257507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/>
              <a:t>Top view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383E5C-42E5-42B3-981D-E99810D8512E}"/>
              </a:ext>
            </a:extLst>
          </p:cNvPr>
          <p:cNvCxnSpPr>
            <a:cxnSpLocks/>
            <a:stCxn id="42" idx="7"/>
          </p:cNvCxnSpPr>
          <p:nvPr/>
        </p:nvCxnSpPr>
        <p:spPr>
          <a:xfrm>
            <a:off x="4699190" y="1962558"/>
            <a:ext cx="2157870" cy="64715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09F1FA-35D7-4718-9F10-AD636A8BD392}"/>
              </a:ext>
            </a:extLst>
          </p:cNvPr>
          <p:cNvCxnSpPr>
            <a:cxnSpLocks/>
            <a:stCxn id="42" idx="5"/>
          </p:cNvCxnSpPr>
          <p:nvPr/>
        </p:nvCxnSpPr>
        <p:spPr>
          <a:xfrm>
            <a:off x="4673810" y="2003316"/>
            <a:ext cx="211877" cy="233686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BF3E45-8845-4619-B8BB-FC3103C5BB63}"/>
              </a:ext>
            </a:extLst>
          </p:cNvPr>
          <p:cNvGrpSpPr/>
          <p:nvPr/>
        </p:nvGrpSpPr>
        <p:grpSpPr>
          <a:xfrm>
            <a:off x="4080853" y="1919958"/>
            <a:ext cx="1377119" cy="809979"/>
            <a:chOff x="3986114" y="2573594"/>
            <a:chExt cx="1404733" cy="82622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51E8C5-701A-4C14-A691-E96705C67770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V="1">
              <a:off x="4516979" y="2632735"/>
              <a:ext cx="32408" cy="2110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CDEFB4-0CA9-4F56-A4BA-1D2DC8B3FD24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 flipH="1">
              <a:off x="4525765" y="2654290"/>
              <a:ext cx="39047" cy="7191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428FA9C-F9A7-499C-8981-FDB295808C90}"/>
                </a:ext>
              </a:extLst>
            </p:cNvPr>
            <p:cNvCxnSpPr>
              <a:cxnSpLocks/>
              <a:endCxn id="42" idx="6"/>
            </p:cNvCxnSpPr>
            <p:nvPr/>
          </p:nvCxnSpPr>
          <p:spPr>
            <a:xfrm flipH="1" flipV="1">
              <a:off x="4612516" y="2643199"/>
              <a:ext cx="685494" cy="5016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0C0E15D-3724-413C-9AA7-DF2901FA2E52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 flipH="1" flipV="1">
              <a:off x="4601425" y="2595495"/>
              <a:ext cx="700919" cy="17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1E8D09C-DDC5-4AA4-B0CC-0DA6AF376B02}"/>
                </a:ext>
              </a:extLst>
            </p:cNvPr>
            <p:cNvSpPr/>
            <p:nvPr/>
          </p:nvSpPr>
          <p:spPr>
            <a:xfrm rot="1914661">
              <a:off x="4548486" y="2590261"/>
              <a:ext cx="69264" cy="692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76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E644CF7-ACD9-4625-94EF-67B4B8F221D4}"/>
                </a:ext>
              </a:extLst>
            </p:cNvPr>
            <p:cNvGrpSpPr/>
            <p:nvPr/>
          </p:nvGrpSpPr>
          <p:grpSpPr>
            <a:xfrm>
              <a:off x="4432470" y="2702237"/>
              <a:ext cx="958377" cy="593281"/>
              <a:chOff x="8217731" y="-196063"/>
              <a:chExt cx="1920240" cy="118872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394FB36-80BC-4F24-803E-8731478F8AA2}"/>
                  </a:ext>
                </a:extLst>
              </p:cNvPr>
              <p:cNvSpPr/>
              <p:nvPr/>
            </p:nvSpPr>
            <p:spPr>
              <a:xfrm>
                <a:off x="8217731" y="-196063"/>
                <a:ext cx="1920240" cy="118872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19050">
                <a:solidFill>
                  <a:schemeClr val="tx1"/>
                </a:solidFill>
              </a:ln>
              <a:scene3d>
                <a:camera prst="isometricRightUp">
                  <a:rot lat="1500000" lon="195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29" dirty="0"/>
              </a:p>
            </p:txBody>
          </p:sp>
          <p:pic>
            <p:nvPicPr>
              <p:cNvPr id="48" name="Picture 47" descr="A picture containing pot&#10;&#10;Description generated with high confidence">
                <a:extLst>
                  <a:ext uri="{FF2B5EF4-FFF2-40B4-BE49-F238E27FC236}">
                    <a16:creationId xmlns:a16="http://schemas.microsoft.com/office/drawing/2014/main" id="{412A625D-529F-45C9-9B59-102003898D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817"/>
              <a:stretch/>
            </p:blipFill>
            <p:spPr>
              <a:xfrm flipH="1">
                <a:off x="8354106" y="-127356"/>
                <a:ext cx="1744104" cy="1023154"/>
              </a:xfrm>
              <a:prstGeom prst="rect">
                <a:avLst/>
              </a:prstGeom>
              <a:ln w="19050">
                <a:noFill/>
              </a:ln>
              <a:scene3d>
                <a:camera prst="isometricRightUp">
                  <a:rot lat="1500000" lon="19500000" rev="0"/>
                </a:camera>
                <a:lightRig rig="threePt" dir="t"/>
              </a:scene3d>
            </p:spPr>
          </p:pic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3511809-E9B1-4139-BD04-4BE6ECAA9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32276" y="3144871"/>
              <a:ext cx="30518" cy="25494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953A377-74C5-479E-A226-2443A5F85F3F}"/>
                </a:ext>
              </a:extLst>
            </p:cNvPr>
            <p:cNvCxnSpPr>
              <a:cxnSpLocks/>
            </p:cNvCxnSpPr>
            <p:nvPr/>
          </p:nvCxnSpPr>
          <p:spPr>
            <a:xfrm>
              <a:off x="5154063" y="2774055"/>
              <a:ext cx="155695" cy="5145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ABF228-6D06-406E-84E6-3DA80B458138}"/>
                </a:ext>
              </a:extLst>
            </p:cNvPr>
            <p:cNvSpPr txBox="1"/>
            <p:nvPr/>
          </p:nvSpPr>
          <p:spPr>
            <a:xfrm>
              <a:off x="3986114" y="2573594"/>
              <a:ext cx="610237" cy="27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76" dirty="0"/>
                <a:t>View 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B56206-ED0D-4389-8EBE-6CFAF2CBC020}"/>
              </a:ext>
            </a:extLst>
          </p:cNvPr>
          <p:cNvGrpSpPr/>
          <p:nvPr/>
        </p:nvGrpSpPr>
        <p:grpSpPr>
          <a:xfrm>
            <a:off x="6599988" y="1919957"/>
            <a:ext cx="1476807" cy="784162"/>
            <a:chOff x="6555764" y="2573594"/>
            <a:chExt cx="1506420" cy="79988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00278C-9FE0-4CE8-89C6-C146B8434924}"/>
                </a:ext>
              </a:extLst>
            </p:cNvPr>
            <p:cNvCxnSpPr>
              <a:cxnSpLocks/>
              <a:stCxn id="54" idx="5"/>
            </p:cNvCxnSpPr>
            <p:nvPr/>
          </p:nvCxnSpPr>
          <p:spPr>
            <a:xfrm>
              <a:off x="7400496" y="2671467"/>
              <a:ext cx="9287" cy="7020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FE5982B-60C5-4E65-A2D0-554976FDE41D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 flipH="1">
              <a:off x="6639632" y="2655148"/>
              <a:ext cx="707113" cy="4897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E6F14FE-85C0-45BA-A312-4E9C1B68E946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7419788" y="2647972"/>
              <a:ext cx="2736" cy="1957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C683DBC-7E59-4B7C-9E96-D301AD85E266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6639632" y="2601396"/>
              <a:ext cx="723433" cy="48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1A96E4B-4538-419D-8004-847A1929DE97}"/>
                </a:ext>
              </a:extLst>
            </p:cNvPr>
            <p:cNvSpPr/>
            <p:nvPr/>
          </p:nvSpPr>
          <p:spPr>
            <a:xfrm rot="1013363">
              <a:off x="7342060" y="2596711"/>
              <a:ext cx="79442" cy="794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76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A27A678-E635-4537-8B9E-C986818DA464}"/>
                </a:ext>
              </a:extLst>
            </p:cNvPr>
            <p:cNvGrpSpPr/>
            <p:nvPr/>
          </p:nvGrpSpPr>
          <p:grpSpPr>
            <a:xfrm>
              <a:off x="6555764" y="2667809"/>
              <a:ext cx="954116" cy="626069"/>
              <a:chOff x="12462441" y="704737"/>
              <a:chExt cx="1911702" cy="125441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BFC3D12-3686-4EA5-A42C-1918114D2703}"/>
                  </a:ext>
                </a:extLst>
              </p:cNvPr>
              <p:cNvSpPr/>
              <p:nvPr/>
            </p:nvSpPr>
            <p:spPr>
              <a:xfrm flipV="1">
                <a:off x="12462441" y="770433"/>
                <a:ext cx="1911702" cy="118872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19050">
                <a:solidFill>
                  <a:schemeClr val="tx1"/>
                </a:solidFill>
              </a:ln>
              <a:scene3d>
                <a:camera prst="isometricRightUp">
                  <a:rot lat="1500000" lon="21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29" dirty="0"/>
              </a:p>
            </p:txBody>
          </p:sp>
          <p:pic>
            <p:nvPicPr>
              <p:cNvPr id="60" name="Picture 5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BBFE982-0724-4605-8BB7-E5A4D2A45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44" t="24962"/>
              <a:stretch/>
            </p:blipFill>
            <p:spPr>
              <a:xfrm rot="391968" flipH="1">
                <a:off x="12951548" y="704737"/>
                <a:ext cx="823752" cy="1186383"/>
              </a:xfrm>
              <a:prstGeom prst="rect">
                <a:avLst/>
              </a:prstGeom>
              <a:ln w="19050">
                <a:noFill/>
              </a:ln>
              <a:scene3d>
                <a:camera prst="isometricLeftDown">
                  <a:rot lat="1500000" lon="2100000" rev="0"/>
                </a:camera>
                <a:lightRig rig="threePt" dir="t"/>
              </a:scene3d>
            </p:spPr>
          </p:pic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BD9993E-A7D6-4BE9-935C-9D8D4435D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9632" y="2861197"/>
              <a:ext cx="281938" cy="15236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38DE58-4527-4623-96A1-129808722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9093" y="3193766"/>
              <a:ext cx="36381" cy="10011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8CFC2D-CE3B-4179-9713-586762BBFBC0}"/>
                </a:ext>
              </a:extLst>
            </p:cNvPr>
            <p:cNvSpPr txBox="1"/>
            <p:nvPr/>
          </p:nvSpPr>
          <p:spPr>
            <a:xfrm>
              <a:off x="7451947" y="2573594"/>
              <a:ext cx="610237" cy="27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76" dirty="0"/>
                <a:t>View 2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FEC3321-FD9D-4993-8D90-AB8E40DD663C}"/>
              </a:ext>
            </a:extLst>
          </p:cNvPr>
          <p:cNvGrpSpPr/>
          <p:nvPr/>
        </p:nvGrpSpPr>
        <p:grpSpPr>
          <a:xfrm>
            <a:off x="4079968" y="4350564"/>
            <a:ext cx="1949750" cy="1079236"/>
            <a:chOff x="3985211" y="5052940"/>
            <a:chExt cx="1988847" cy="110087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26F5B2-7B47-4160-9EA5-2C32D5689AF8}"/>
                </a:ext>
              </a:extLst>
            </p:cNvPr>
            <p:cNvGrpSpPr/>
            <p:nvPr/>
          </p:nvGrpSpPr>
          <p:grpSpPr>
            <a:xfrm>
              <a:off x="4436732" y="5052940"/>
              <a:ext cx="1537326" cy="1033825"/>
              <a:chOff x="4436732" y="5052940"/>
              <a:chExt cx="1537326" cy="1033825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D7666454-360D-405F-A19E-F036112D561C}"/>
                  </a:ext>
                </a:extLst>
              </p:cNvPr>
              <p:cNvCxnSpPr>
                <a:cxnSpLocks/>
                <a:stCxn id="68" idx="0"/>
              </p:cNvCxnSpPr>
              <p:nvPr/>
            </p:nvCxnSpPr>
            <p:spPr>
              <a:xfrm flipV="1">
                <a:off x="4596458" y="5052940"/>
                <a:ext cx="210630" cy="95419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26F13B6-9B84-447A-ABC3-0B169C54A6F1}"/>
                  </a:ext>
                </a:extLst>
              </p:cNvPr>
              <p:cNvCxnSpPr>
                <a:cxnSpLocks/>
                <a:stCxn id="68" idx="6"/>
              </p:cNvCxnSpPr>
              <p:nvPr/>
            </p:nvCxnSpPr>
            <p:spPr>
              <a:xfrm flipV="1">
                <a:off x="4636275" y="5088431"/>
                <a:ext cx="1337783" cy="958516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6" name="Picture 6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1D8BFD5-7C09-4422-980D-3237F0B875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500" r="32708" b="4672"/>
              <a:stretch/>
            </p:blipFill>
            <p:spPr>
              <a:xfrm>
                <a:off x="4546469" y="5301058"/>
                <a:ext cx="654182" cy="516501"/>
              </a:xfrm>
              <a:prstGeom prst="rect">
                <a:avLst/>
              </a:prstGeom>
              <a:ln>
                <a:noFill/>
              </a:ln>
              <a:scene3d>
                <a:camera prst="orthographicFront">
                  <a:rot lat="1500000" lon="2700000" rev="0"/>
                </a:camera>
                <a:lightRig rig="threePt" dir="t"/>
              </a:scene3d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63C779B-FDF8-45B6-B548-9DD5D7845E2C}"/>
                  </a:ext>
                </a:extLst>
              </p:cNvPr>
              <p:cNvSpPr/>
              <p:nvPr/>
            </p:nvSpPr>
            <p:spPr>
              <a:xfrm flipV="1">
                <a:off x="4436732" y="5365658"/>
                <a:ext cx="954116" cy="593281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19050">
                <a:solidFill>
                  <a:schemeClr val="tx1"/>
                </a:solidFill>
              </a:ln>
              <a:scene3d>
                <a:camera prst="isometricRightUp">
                  <a:rot lat="1500000" lon="21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29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EAE6942-88F6-49DB-8851-5DD536E70095}"/>
                  </a:ext>
                </a:extLst>
              </p:cNvPr>
              <p:cNvSpPr/>
              <p:nvPr/>
            </p:nvSpPr>
            <p:spPr>
              <a:xfrm>
                <a:off x="4556640" y="6007130"/>
                <a:ext cx="79635" cy="7963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76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F69D5C0-C2C8-4295-974A-00AB95709410}"/>
                  </a:ext>
                </a:extLst>
              </p:cNvPr>
              <p:cNvCxnSpPr>
                <a:cxnSpLocks/>
                <a:endCxn id="68" idx="2"/>
              </p:cNvCxnSpPr>
              <p:nvPr/>
            </p:nvCxnSpPr>
            <p:spPr>
              <a:xfrm>
                <a:off x="4521052" y="5786219"/>
                <a:ext cx="35588" cy="2607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B710DD3-DC2E-44A7-ABBF-7C8D65795E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052" y="5276518"/>
                <a:ext cx="47251" cy="7678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83D8163-39D5-47D9-9072-ED0559107AFD}"/>
                  </a:ext>
                </a:extLst>
              </p:cNvPr>
              <p:cNvCxnSpPr>
                <a:cxnSpLocks/>
                <a:endCxn id="68" idx="7"/>
              </p:cNvCxnSpPr>
              <p:nvPr/>
            </p:nvCxnSpPr>
            <p:spPr>
              <a:xfrm flipH="1">
                <a:off x="4624613" y="5492720"/>
                <a:ext cx="681121" cy="5260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AFCD4DD-10A6-4AD9-8B70-910D05D49995}"/>
                  </a:ext>
                </a:extLst>
              </p:cNvPr>
              <p:cNvCxnSpPr>
                <a:cxnSpLocks/>
                <a:endCxn id="68" idx="5"/>
              </p:cNvCxnSpPr>
              <p:nvPr/>
            </p:nvCxnSpPr>
            <p:spPr>
              <a:xfrm flipH="1">
                <a:off x="4624613" y="6048334"/>
                <a:ext cx="681121" cy="267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5E49CBD-A3D2-4CF7-8597-BA09220C4EFD}"/>
                  </a:ext>
                </a:extLst>
              </p:cNvPr>
              <p:cNvCxnSpPr>
                <a:cxnSpLocks/>
                <a:endCxn id="68" idx="6"/>
              </p:cNvCxnSpPr>
              <p:nvPr/>
            </p:nvCxnSpPr>
            <p:spPr>
              <a:xfrm flipH="1">
                <a:off x="4636275" y="5786219"/>
                <a:ext cx="376739" cy="26072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4DC4D84-61A3-430F-B05A-5045C5BA3716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 flipH="1">
                <a:off x="4596458" y="5500165"/>
                <a:ext cx="106340" cy="50696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3E3BA5A-6308-4CDF-AC85-4ADB43E7F9FE}"/>
                </a:ext>
              </a:extLst>
            </p:cNvPr>
            <p:cNvSpPr txBox="1"/>
            <p:nvPr/>
          </p:nvSpPr>
          <p:spPr>
            <a:xfrm>
              <a:off x="3985211" y="5875057"/>
              <a:ext cx="610237" cy="27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76" dirty="0"/>
                <a:t>View 3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7D6E381-F17F-4E13-B1D5-A2C9FBB68B47}"/>
              </a:ext>
            </a:extLst>
          </p:cNvPr>
          <p:cNvGrpSpPr/>
          <p:nvPr/>
        </p:nvGrpSpPr>
        <p:grpSpPr>
          <a:xfrm>
            <a:off x="6558249" y="4569746"/>
            <a:ext cx="1533436" cy="860053"/>
            <a:chOff x="6513187" y="5276518"/>
            <a:chExt cx="1564185" cy="87729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43C5671-0F38-415B-B487-E9433B6690E7}"/>
                </a:ext>
              </a:extLst>
            </p:cNvPr>
            <p:cNvGrpSpPr/>
            <p:nvPr/>
          </p:nvGrpSpPr>
          <p:grpSpPr>
            <a:xfrm>
              <a:off x="6513187" y="5365658"/>
              <a:ext cx="996408" cy="616684"/>
              <a:chOff x="12581984" y="5402832"/>
              <a:chExt cx="1996440" cy="1235612"/>
            </a:xfrm>
          </p:grpSpPr>
          <p:pic>
            <p:nvPicPr>
              <p:cNvPr id="85" name="Picture 84" descr="A picture containing pot&#10;&#10;Description generated with very high confidence">
                <a:extLst>
                  <a:ext uri="{FF2B5EF4-FFF2-40B4-BE49-F238E27FC236}">
                    <a16:creationId xmlns:a16="http://schemas.microsoft.com/office/drawing/2014/main" id="{14CB52B6-8AED-4BC5-98CA-427CA95735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857"/>
              <a:stretch/>
            </p:blipFill>
            <p:spPr>
              <a:xfrm>
                <a:off x="12581984" y="5495528"/>
                <a:ext cx="1948203" cy="1142916"/>
              </a:xfrm>
              <a:prstGeom prst="rect">
                <a:avLst/>
              </a:prstGeom>
              <a:ln>
                <a:noFill/>
              </a:ln>
              <a:scene3d>
                <a:camera prst="orthographicFront">
                  <a:rot lat="1500000" lon="19500000" rev="0"/>
                </a:camera>
                <a:lightRig rig="threePt" dir="t"/>
              </a:scene3d>
            </p:spPr>
          </p:pic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C22E607-C82E-4101-8313-25E14C1C8DD0}"/>
                  </a:ext>
                </a:extLst>
              </p:cNvPr>
              <p:cNvSpPr/>
              <p:nvPr/>
            </p:nvSpPr>
            <p:spPr>
              <a:xfrm>
                <a:off x="12658184" y="5402832"/>
                <a:ext cx="1920240" cy="118872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19050">
                <a:solidFill>
                  <a:schemeClr val="tx1"/>
                </a:solidFill>
              </a:ln>
              <a:scene3d>
                <a:camera prst="orthographicFront">
                  <a:rot lat="1500000" lon="195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29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4C4A44C-0C24-40B3-95C1-3D7D6F17E1B1}"/>
                </a:ext>
              </a:extLst>
            </p:cNvPr>
            <p:cNvSpPr/>
            <p:nvPr/>
          </p:nvSpPr>
          <p:spPr>
            <a:xfrm>
              <a:off x="7320861" y="5940186"/>
              <a:ext cx="79635" cy="7963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76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8519A5-65D8-4EDF-92FB-4DBE17B97AA1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V="1">
              <a:off x="6625992" y="6008159"/>
              <a:ext cx="706532" cy="40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2A88C5B-E61A-4514-B3AD-A27D2D603FBE}"/>
                </a:ext>
              </a:extLst>
            </p:cNvPr>
            <p:cNvCxnSpPr>
              <a:cxnSpLocks/>
              <a:stCxn id="77" idx="7"/>
            </p:cNvCxnSpPr>
            <p:nvPr/>
          </p:nvCxnSpPr>
          <p:spPr>
            <a:xfrm flipV="1">
              <a:off x="7388834" y="5276518"/>
              <a:ext cx="26700" cy="6753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3DB4D72-C681-49AD-B4CD-EE9A25CA5DC6}"/>
                </a:ext>
              </a:extLst>
            </p:cNvPr>
            <p:cNvCxnSpPr>
              <a:endCxn id="77" idx="1"/>
            </p:cNvCxnSpPr>
            <p:nvPr/>
          </p:nvCxnSpPr>
          <p:spPr>
            <a:xfrm>
              <a:off x="6652326" y="5518381"/>
              <a:ext cx="680198" cy="4334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D0A64CE-38F3-4677-94CF-9FDE2BDC1B0E}"/>
                </a:ext>
              </a:extLst>
            </p:cNvPr>
            <p:cNvCxnSpPr>
              <a:cxnSpLocks/>
              <a:stCxn id="77" idx="6"/>
            </p:cNvCxnSpPr>
            <p:nvPr/>
          </p:nvCxnSpPr>
          <p:spPr>
            <a:xfrm flipV="1">
              <a:off x="7400496" y="5809168"/>
              <a:ext cx="19292" cy="1708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9DBF7C-992E-4F4D-8249-278926D9C51A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 flipH="1" flipV="1">
              <a:off x="6719113" y="5770574"/>
              <a:ext cx="601748" cy="20942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5C72F17-AB03-4119-8C47-ABBF2FB0B6CD}"/>
                </a:ext>
              </a:extLst>
            </p:cNvPr>
            <p:cNvCxnSpPr>
              <a:cxnSpLocks/>
              <a:stCxn id="77" idx="0"/>
            </p:cNvCxnSpPr>
            <p:nvPr/>
          </p:nvCxnSpPr>
          <p:spPr>
            <a:xfrm flipH="1" flipV="1">
              <a:off x="7293178" y="5483097"/>
              <a:ext cx="67501" cy="45708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8FAB38-5828-4187-8541-123A227DFB92}"/>
                </a:ext>
              </a:extLst>
            </p:cNvPr>
            <p:cNvSpPr txBox="1"/>
            <p:nvPr/>
          </p:nvSpPr>
          <p:spPr>
            <a:xfrm>
              <a:off x="7467135" y="5875057"/>
              <a:ext cx="610237" cy="27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76" dirty="0"/>
                <a:t>View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90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374D-D691-4298-B2D8-92CB1676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Point Clouds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FC3E4C-E941-4656-AD4F-B643DBA6FED2}"/>
              </a:ext>
            </a:extLst>
          </p:cNvPr>
          <p:cNvGrpSpPr/>
          <p:nvPr/>
        </p:nvGrpSpPr>
        <p:grpSpPr>
          <a:xfrm>
            <a:off x="253277" y="1793337"/>
            <a:ext cx="11616822" cy="3756598"/>
            <a:chOff x="253277" y="1793337"/>
            <a:chExt cx="11616822" cy="3756598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3" name="Object 122">
                  <a:extLst>
                    <a:ext uri="{FF2B5EF4-FFF2-40B4-BE49-F238E27FC236}">
                      <a16:creationId xmlns:a16="http://schemas.microsoft.com/office/drawing/2014/main" id="{FAEEE648-A8CF-44C8-9637-1A8BC50DE01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55107635"/>
                    </p:ext>
                  </p:extLst>
                </p:nvPr>
              </p:nvGraphicFramePr>
              <p:xfrm>
                <a:off x="4806440" y="4526527"/>
                <a:ext cx="991930" cy="54506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42" name="Image" r:id="rId3" imgW="1409400" imgH="774360" progId="Photoshop.Image.13">
                        <p:embed/>
                      </p:oleObj>
                    </mc:Choice>
                    <mc:Fallback>
                      <p:oleObj name="Image" r:id="rId3" imgW="1409400" imgH="774360" progId="Photoshop.Image.13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E1C148DB-EB15-4E57-82CA-DF821377BC3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806440" y="4526527"/>
                              <a:ext cx="991930" cy="545068"/>
                            </a:xfrm>
                            <a:prstGeom prst="rect">
                              <a:avLst/>
                            </a:prstGeom>
                            <a:ln w="38100">
                              <a:solidFill>
                                <a:srgbClr val="0099FF"/>
                              </a:solidFill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3" name="Object 122">
                  <a:extLst>
                    <a:ext uri="{FF2B5EF4-FFF2-40B4-BE49-F238E27FC236}">
                      <a16:creationId xmlns:a16="http://schemas.microsoft.com/office/drawing/2014/main" id="{FAEEE648-A8CF-44C8-9637-1A8BC50DE01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55107635"/>
                    </p:ext>
                  </p:extLst>
                </p:nvPr>
              </p:nvGraphicFramePr>
              <p:xfrm>
                <a:off x="4806440" y="4526527"/>
                <a:ext cx="991930" cy="54506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28" name="Image" r:id="rId5" imgW="1409400" imgH="774360" progId="Photoshop.Image.13">
                        <p:embed/>
                      </p:oleObj>
                    </mc:Choice>
                    <mc:Fallback>
                      <p:oleObj name="Image" r:id="rId5" imgW="1409400" imgH="774360" progId="Photoshop.Image.13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E1C148DB-EB15-4E57-82CA-DF821377BC3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806440" y="4526527"/>
                              <a:ext cx="991930" cy="545068"/>
                            </a:xfrm>
                            <a:prstGeom prst="rect">
                              <a:avLst/>
                            </a:prstGeom>
                            <a:ln w="38100">
                              <a:solidFill>
                                <a:srgbClr val="0099FF"/>
                              </a:solidFill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4A32EA8-5A6F-4636-8216-9D7CEC5C581B}"/>
                </a:ext>
              </a:extLst>
            </p:cNvPr>
            <p:cNvGrpSpPr/>
            <p:nvPr/>
          </p:nvGrpSpPr>
          <p:grpSpPr>
            <a:xfrm>
              <a:off x="253277" y="1793337"/>
              <a:ext cx="11616822" cy="3756598"/>
              <a:chOff x="354866" y="-49803"/>
              <a:chExt cx="21554236" cy="7940994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21EB9E0-C49F-4934-B2BF-36E5ED0B1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053" y="494602"/>
                <a:ext cx="5081307" cy="3657600"/>
              </a:xfrm>
              <a:prstGeom prst="rect">
                <a:avLst/>
              </a:prstGeom>
            </p:spPr>
          </p:pic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7940DEFE-9ED0-495B-8566-B1BBEFA4FD23}"/>
                  </a:ext>
                </a:extLst>
              </p:cNvPr>
              <p:cNvGrpSpPr/>
              <p:nvPr/>
            </p:nvGrpSpPr>
            <p:grpSpPr>
              <a:xfrm>
                <a:off x="3471181" y="3414543"/>
                <a:ext cx="1342246" cy="1344237"/>
                <a:chOff x="18485252" y="5001949"/>
                <a:chExt cx="1718122" cy="1773035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9D4373BC-A3B8-40E2-A05A-557660C4D136}"/>
                    </a:ext>
                  </a:extLst>
                </p:cNvPr>
                <p:cNvGrpSpPr/>
                <p:nvPr/>
              </p:nvGrpSpPr>
              <p:grpSpPr>
                <a:xfrm rot="19863373">
                  <a:off x="18662369" y="5023529"/>
                  <a:ext cx="1353131" cy="1290779"/>
                  <a:chOff x="2561823" y="3948634"/>
                  <a:chExt cx="1277094" cy="1221616"/>
                </a:xfrm>
              </p:grpSpPr>
              <p:sp>
                <p:nvSpPr>
                  <p:cNvPr id="121" name="Flowchart: Data 120">
                    <a:extLst>
                      <a:ext uri="{FF2B5EF4-FFF2-40B4-BE49-F238E27FC236}">
                        <a16:creationId xmlns:a16="http://schemas.microsoft.com/office/drawing/2014/main" id="{6A34C0BD-C58C-4055-AEE5-8918279378A5}"/>
                      </a:ext>
                    </a:extLst>
                  </p:cNvPr>
                  <p:cNvSpPr/>
                  <p:nvPr/>
                </p:nvSpPr>
                <p:spPr>
                  <a:xfrm rot="16459467">
                    <a:off x="2601360" y="3932692"/>
                    <a:ext cx="1221616" cy="1253499"/>
                  </a:xfrm>
                  <a:prstGeom prst="flowChartInputOutput">
                    <a:avLst/>
                  </a:prstGeom>
                  <a:solidFill>
                    <a:schemeClr val="accent1">
                      <a:lumMod val="20000"/>
                      <a:lumOff val="80000"/>
                      <a:alpha val="40784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72" dirty="0"/>
                  </a:p>
                </p:txBody>
              </p:sp>
              <p:pic>
                <p:nvPicPr>
                  <p:cNvPr id="122" name="Picture 121" descr="A close up of a logo&#10;&#10;Description generated with high confidence">
                    <a:extLst>
                      <a:ext uri="{FF2B5EF4-FFF2-40B4-BE49-F238E27FC236}">
                        <a16:creationId xmlns:a16="http://schemas.microsoft.com/office/drawing/2014/main" id="{4E704FAE-BA90-44B9-8592-CD0DB60D14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31" t="23779" r="11471" b="25202"/>
                  <a:stretch/>
                </p:blipFill>
                <p:spPr>
                  <a:xfrm>
                    <a:off x="2561823" y="4131028"/>
                    <a:ext cx="1251370" cy="789182"/>
                  </a:xfrm>
                  <a:prstGeom prst="rect">
                    <a:avLst/>
                  </a:prstGeom>
                  <a:ln w="12700">
                    <a:noFill/>
                  </a:ln>
                </p:spPr>
              </p:pic>
            </p:grp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51B8BD46-964B-4F19-9728-EA68362C8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03366" y="6288965"/>
                  <a:ext cx="668796" cy="48601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C404C942-6507-41D1-A324-AF5765F225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85252" y="5330821"/>
                  <a:ext cx="1086910" cy="144416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D4BC52FA-3D13-4A5B-AD78-265AF10ABC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72162" y="5001949"/>
                  <a:ext cx="217690" cy="177303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CCF6F37-A05A-43DA-9BCD-9E36A618A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572162" y="5957248"/>
                  <a:ext cx="631212" cy="8177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14FC77B-BD9D-4A49-BE76-F0B5BA78DB01}"/>
                  </a:ext>
                </a:extLst>
              </p:cNvPr>
              <p:cNvGrpSpPr/>
              <p:nvPr/>
            </p:nvGrpSpPr>
            <p:grpSpPr>
              <a:xfrm rot="21133735">
                <a:off x="5273706" y="2132657"/>
                <a:ext cx="759205" cy="865755"/>
                <a:chOff x="19748116" y="3292506"/>
                <a:chExt cx="759204" cy="865754"/>
              </a:xfrm>
            </p:grpSpPr>
            <p:sp>
              <p:nvSpPr>
                <p:cNvPr id="109" name="Flowchart: Data 108">
                  <a:extLst>
                    <a:ext uri="{FF2B5EF4-FFF2-40B4-BE49-F238E27FC236}">
                      <a16:creationId xmlns:a16="http://schemas.microsoft.com/office/drawing/2014/main" id="{A6679330-7569-4251-97C5-8CAB7D08C349}"/>
                    </a:ext>
                  </a:extLst>
                </p:cNvPr>
                <p:cNvSpPr/>
                <p:nvPr/>
              </p:nvSpPr>
              <p:spPr>
                <a:xfrm rot="7290720" flipH="1" flipV="1">
                  <a:off x="19810696" y="3430180"/>
                  <a:ext cx="617072" cy="616254"/>
                </a:xfrm>
                <a:prstGeom prst="flowChartInputOutput">
                  <a:avLst/>
                </a:prstGeom>
                <a:solidFill>
                  <a:srgbClr val="DAE3F3">
                    <a:alpha val="41176"/>
                  </a:srgb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72" dirty="0"/>
                </a:p>
              </p:txBody>
            </p:sp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C2A1B748-B066-4D5D-A90C-D5CD1F3F4E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403" b="23854"/>
                <a:stretch/>
              </p:blipFill>
              <p:spPr>
                <a:xfrm rot="20685219" flipH="1">
                  <a:off x="19869437" y="3292506"/>
                  <a:ext cx="516024" cy="783812"/>
                </a:xfrm>
                <a:prstGeom prst="rect">
                  <a:avLst/>
                </a:prstGeom>
                <a:ln w="12700">
                  <a:noFill/>
                </a:ln>
              </p:spPr>
            </p:pic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5613605C-D968-4A10-8BFB-CCBB330BDB02}"/>
                    </a:ext>
                  </a:extLst>
                </p:cNvPr>
                <p:cNvGrpSpPr/>
                <p:nvPr/>
              </p:nvGrpSpPr>
              <p:grpSpPr>
                <a:xfrm>
                  <a:off x="19748116" y="3306300"/>
                  <a:ext cx="759204" cy="851960"/>
                  <a:chOff x="19748121" y="3306535"/>
                  <a:chExt cx="971182" cy="1111570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43A2B9A1-327D-4952-AD36-520BCFFEF1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9748121" y="3855364"/>
                    <a:ext cx="971182" cy="15508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2CAD2E64-F22E-48AE-A71F-436C90117E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0351833" y="4010451"/>
                    <a:ext cx="367470" cy="40765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335EED5-F0FB-4557-B5F4-6AF0A51B4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0639811" y="3883684"/>
                    <a:ext cx="79492" cy="126766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DBB66F99-EAF8-4472-8B60-2D0995175279}"/>
                      </a:ext>
                    </a:extLst>
                  </p:cNvPr>
                  <p:cNvCxnSpPr>
                    <a:cxnSpLocks/>
                    <a:endCxn id="110" idx="0"/>
                  </p:cNvCxnSpPr>
                  <p:nvPr/>
                </p:nvCxnSpPr>
                <p:spPr>
                  <a:xfrm flipH="1" flipV="1">
                    <a:off x="20101528" y="3306535"/>
                    <a:ext cx="617150" cy="71802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D6BD813-A9A7-4A4E-AA3D-052BBB242D7A}"/>
                  </a:ext>
                </a:extLst>
              </p:cNvPr>
              <p:cNvGrpSpPr/>
              <p:nvPr/>
            </p:nvGrpSpPr>
            <p:grpSpPr>
              <a:xfrm rot="21598097">
                <a:off x="526951" y="2173181"/>
                <a:ext cx="986759" cy="1179084"/>
                <a:chOff x="17714996" y="6264039"/>
                <a:chExt cx="843051" cy="1577538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F8DA98D-6286-4AE4-B631-40D5945B6831}"/>
                    </a:ext>
                  </a:extLst>
                </p:cNvPr>
                <p:cNvGrpSpPr/>
                <p:nvPr/>
              </p:nvGrpSpPr>
              <p:grpSpPr>
                <a:xfrm>
                  <a:off x="17815034" y="6454345"/>
                  <a:ext cx="711047" cy="1243313"/>
                  <a:chOff x="16304101" y="6213924"/>
                  <a:chExt cx="887300" cy="1157924"/>
                </a:xfrm>
              </p:grpSpPr>
              <p:sp>
                <p:nvSpPr>
                  <p:cNvPr id="107" name="Flowchart: Data 106">
                    <a:extLst>
                      <a:ext uri="{FF2B5EF4-FFF2-40B4-BE49-F238E27FC236}">
                        <a16:creationId xmlns:a16="http://schemas.microsoft.com/office/drawing/2014/main" id="{E74C3A43-C15A-4D07-8BD9-95C50CD536BB}"/>
                      </a:ext>
                    </a:extLst>
                  </p:cNvPr>
                  <p:cNvSpPr/>
                  <p:nvPr/>
                </p:nvSpPr>
                <p:spPr>
                  <a:xfrm rot="14476687" flipH="1">
                    <a:off x="16168789" y="6349236"/>
                    <a:ext cx="1157924" cy="887300"/>
                  </a:xfrm>
                  <a:prstGeom prst="flowChartInputOutput">
                    <a:avLst/>
                  </a:prstGeom>
                  <a:solidFill>
                    <a:srgbClr val="DAE3F3">
                      <a:alpha val="41176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72" dirty="0"/>
                  </a:p>
                </p:txBody>
              </p:sp>
              <p:pic>
                <p:nvPicPr>
                  <p:cNvPr id="108" name="Picture 107" descr="A close up of a logo&#10;&#10;Description generated with high confidence">
                    <a:extLst>
                      <a:ext uri="{FF2B5EF4-FFF2-40B4-BE49-F238E27FC236}">
                        <a16:creationId xmlns:a16="http://schemas.microsoft.com/office/drawing/2014/main" id="{4FE322E8-F928-4944-9A06-3FC2A1997F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53" t="25241" r="16181" b="22193"/>
                  <a:stretch/>
                </p:blipFill>
                <p:spPr>
                  <a:xfrm rot="1708981">
                    <a:off x="16401378" y="6334267"/>
                    <a:ext cx="710941" cy="85517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C0E8B45C-5A99-41C1-83AE-AACC7424F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65393" flipH="1">
                  <a:off x="17799755" y="6264039"/>
                  <a:ext cx="441054" cy="139104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9914CA40-E273-4317-ADB5-8C61E69E0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65393">
                  <a:off x="17714996" y="7036205"/>
                  <a:ext cx="51330" cy="56305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6A84C8CD-940D-4B0F-8435-94FB471B8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65393" flipH="1">
                  <a:off x="17766313" y="7036505"/>
                  <a:ext cx="791734" cy="65225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88213E8-62F0-4746-80C7-E5F7B9D486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65393" flipH="1" flipV="1">
                  <a:off x="17731461" y="7635936"/>
                  <a:ext cx="328965" cy="20564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BC25012-840D-4857-B333-DBF3D3F5307A}"/>
                  </a:ext>
                </a:extLst>
              </p:cNvPr>
              <p:cNvGrpSpPr/>
              <p:nvPr/>
            </p:nvGrpSpPr>
            <p:grpSpPr>
              <a:xfrm rot="18074041">
                <a:off x="2421027" y="3657887"/>
                <a:ext cx="184322" cy="831896"/>
                <a:chOff x="3895918" y="3933677"/>
                <a:chExt cx="91440" cy="412694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D46103A6-3A0D-45E1-A43E-499537A7B3B8}"/>
                    </a:ext>
                  </a:extLst>
                </p:cNvPr>
                <p:cNvSpPr/>
                <p:nvPr/>
              </p:nvSpPr>
              <p:spPr>
                <a:xfrm rot="13454566">
                  <a:off x="3895918" y="4254931"/>
                  <a:ext cx="91440" cy="9144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72" dirty="0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FB68DDB1-CD88-4C51-9B84-FE22D9CA1EAE}"/>
                    </a:ext>
                  </a:extLst>
                </p:cNvPr>
                <p:cNvSpPr/>
                <p:nvPr/>
              </p:nvSpPr>
              <p:spPr>
                <a:xfrm rot="13454566">
                  <a:off x="3895918" y="4094304"/>
                  <a:ext cx="91440" cy="9144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72" dirty="0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C2328C75-DAE4-4F59-B655-C423A856F1FC}"/>
                    </a:ext>
                  </a:extLst>
                </p:cNvPr>
                <p:cNvSpPr/>
                <p:nvPr/>
              </p:nvSpPr>
              <p:spPr>
                <a:xfrm rot="13454566">
                  <a:off x="3895918" y="3933677"/>
                  <a:ext cx="91440" cy="9144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72" dirty="0"/>
                </a:p>
              </p:txBody>
            </p:sp>
          </p:grpSp>
          <p:pic>
            <p:nvPicPr>
              <p:cNvPr id="69" name="Picture 68" descr="A picture containing animal, lizard&#10;&#10;Description generated with high confidence">
                <a:extLst>
                  <a:ext uri="{FF2B5EF4-FFF2-40B4-BE49-F238E27FC236}">
                    <a16:creationId xmlns:a16="http://schemas.microsoft.com/office/drawing/2014/main" id="{1CA62153-6335-4074-A491-663EC66A2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49569" y="430594"/>
                <a:ext cx="5341638" cy="3785616"/>
              </a:xfrm>
              <a:prstGeom prst="rect">
                <a:avLst/>
              </a:prstGeom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D2A9FA87-E53C-461C-9B00-CB1CEC941652}"/>
                  </a:ext>
                </a:extLst>
              </p:cNvPr>
              <p:cNvGrpSpPr/>
              <p:nvPr/>
            </p:nvGrpSpPr>
            <p:grpSpPr>
              <a:xfrm>
                <a:off x="6877574" y="1200344"/>
                <a:ext cx="3586834" cy="2246125"/>
                <a:chOff x="6092439" y="291756"/>
                <a:chExt cx="2232243" cy="1397860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3262F58-3F18-49F5-B421-6DAFD76CB3C0}"/>
                    </a:ext>
                  </a:extLst>
                </p:cNvPr>
                <p:cNvSpPr/>
                <p:nvPr/>
              </p:nvSpPr>
              <p:spPr>
                <a:xfrm>
                  <a:off x="6243467" y="291756"/>
                  <a:ext cx="1887231" cy="1397860"/>
                </a:xfrm>
                <a:prstGeom prst="rect">
                  <a:avLst/>
                </a:prstGeom>
                <a:solidFill>
                  <a:srgbClr val="DAE3F3">
                    <a:alpha val="60000"/>
                  </a:srgb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72"/>
                </a:p>
              </p:txBody>
            </p:sp>
            <p:pic>
              <p:nvPicPr>
                <p:cNvPr id="98" name="Picture 97" descr="A close up of a logo&#10;&#10;Description generated with high confidence">
                  <a:extLst>
                    <a:ext uri="{FF2B5EF4-FFF2-40B4-BE49-F238E27FC236}">
                      <a16:creationId xmlns:a16="http://schemas.microsoft.com/office/drawing/2014/main" id="{00560C62-9601-4C47-9FFB-5CB01FC1EA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285" b="24995"/>
                <a:stretch/>
              </p:blipFill>
              <p:spPr>
                <a:xfrm>
                  <a:off x="6092439" y="432486"/>
                  <a:ext cx="2232243" cy="1109865"/>
                </a:xfrm>
                <a:prstGeom prst="rect">
                  <a:avLst/>
                </a:prstGeom>
                <a:ln w="38100">
                  <a:noFill/>
                </a:ln>
              </p:spPr>
            </p:pic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4142386-A36E-42D0-8241-64BAEBFFF0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1393" y="2020435"/>
                <a:ext cx="1034299" cy="3160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72" name="Object 71">
                    <a:extLst>
                      <a:ext uri="{FF2B5EF4-FFF2-40B4-BE49-F238E27FC236}">
                        <a16:creationId xmlns:a16="http://schemas.microsoft.com/office/drawing/2014/main" id="{938DF5E9-DDA3-492E-9471-08EEDAFDB72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13310322" y="5148400"/>
                  <a:ext cx="2103753" cy="215769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43" name="Image" r:id="rId12" imgW="1485360" imgH="1523520" progId="Photoshop.Image.13">
                          <p:embed/>
                        </p:oleObj>
                      </mc:Choice>
                      <mc:Fallback>
                        <p:oleObj name="Image" r:id="rId12" imgW="1485360" imgH="1523520" progId="Photoshop.Image.13">
                          <p:embed/>
                          <p:pic>
                            <p:nvPicPr>
                              <p:cNvPr id="72" name="Object 71">
                                <a:extLst>
                                  <a:ext uri="{FF2B5EF4-FFF2-40B4-BE49-F238E27FC236}">
                                    <a16:creationId xmlns:a16="http://schemas.microsoft.com/office/drawing/2014/main" id="{938DF5E9-DDA3-492E-9471-08EEDAFDB720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3310322" y="5148400"/>
                                <a:ext cx="2103753" cy="2157695"/>
                              </a:xfrm>
                              <a:prstGeom prst="rect">
                                <a:avLst/>
                              </a:prstGeom>
                              <a:ln w="38100">
                                <a:solidFill>
                                  <a:srgbClr val="CC66FF"/>
                                </a:solidFill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72" name="Object 71">
                    <a:extLst>
                      <a:ext uri="{FF2B5EF4-FFF2-40B4-BE49-F238E27FC236}">
                        <a16:creationId xmlns:a16="http://schemas.microsoft.com/office/drawing/2014/main" id="{938DF5E9-DDA3-492E-9471-08EEDAFDB72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97166192"/>
                      </p:ext>
                    </p:extLst>
                  </p:nvPr>
                </p:nvGraphicFramePr>
                <p:xfrm>
                  <a:off x="13310322" y="5148400"/>
                  <a:ext cx="2103753" cy="215769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8200" name="Image" r:id="rId14" imgW="1485360" imgH="1523520" progId="Photoshop.Image.13">
                          <p:embed/>
                        </p:oleObj>
                      </mc:Choice>
                      <mc:Fallback>
                        <p:oleObj name="Image" r:id="rId14" imgW="1485360" imgH="1523520" progId="Photoshop.Image.13">
                          <p:embed/>
                          <p:pic>
                            <p:nvPicPr>
                              <p:cNvPr id="22" name="Object 21">
                                <a:extLst>
                                  <a:ext uri="{FF2B5EF4-FFF2-40B4-BE49-F238E27FC236}">
                                    <a16:creationId xmlns:a16="http://schemas.microsoft.com/office/drawing/2014/main" id="{2DF52B18-1159-4F29-A623-3E4A7ACCCFF6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3310322" y="5148400"/>
                                <a:ext cx="2103753" cy="2157695"/>
                              </a:xfrm>
                              <a:prstGeom prst="rect">
                                <a:avLst/>
                              </a:prstGeom>
                              <a:ln w="38100">
                                <a:solidFill>
                                  <a:srgbClr val="CC66FF"/>
                                </a:solidFill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pic>
            <p:nvPicPr>
              <p:cNvPr id="74" name="Picture 73" descr="A picture containing animal, invertebrate, starfish, echinoderm&#10;&#10;Description generated with very high confidence">
                <a:extLst>
                  <a:ext uri="{FF2B5EF4-FFF2-40B4-BE49-F238E27FC236}">
                    <a16:creationId xmlns:a16="http://schemas.microsoft.com/office/drawing/2014/main" id="{C24D561C-3C41-4AAF-9C41-A523BE829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48096" y="494602"/>
                <a:ext cx="5161006" cy="3657600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1B2D043-9794-4CCD-9FD4-3D22D77A9189}"/>
                  </a:ext>
                </a:extLst>
              </p:cNvPr>
              <p:cNvSpPr/>
              <p:nvPr/>
            </p:nvSpPr>
            <p:spPr>
              <a:xfrm>
                <a:off x="11779937" y="3374392"/>
                <a:ext cx="531906" cy="526204"/>
              </a:xfrm>
              <a:prstGeom prst="rect">
                <a:avLst/>
              </a:prstGeom>
              <a:noFill/>
              <a:ln w="38100">
                <a:solidFill>
                  <a:srgbClr val="CC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72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15F46A-48E5-4CB6-8698-78C039983710}"/>
                  </a:ext>
                </a:extLst>
              </p:cNvPr>
              <p:cNvSpPr/>
              <p:nvPr/>
            </p:nvSpPr>
            <p:spPr>
              <a:xfrm>
                <a:off x="7749558" y="2709550"/>
                <a:ext cx="273726" cy="175529"/>
              </a:xfrm>
              <a:prstGeom prst="rect">
                <a:avLst/>
              </a:prstGeom>
              <a:noFill/>
              <a:ln w="38100">
                <a:solidFill>
                  <a:srgbClr val="00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72"/>
              </a:p>
            </p:txBody>
          </p:sp>
          <p:sp>
            <p:nvSpPr>
              <p:cNvPr id="77" name="Arrow: Right 76">
                <a:extLst>
                  <a:ext uri="{FF2B5EF4-FFF2-40B4-BE49-F238E27FC236}">
                    <a16:creationId xmlns:a16="http://schemas.microsoft.com/office/drawing/2014/main" id="{58E4470A-3CE5-4A0A-904F-0008A405CC3D}"/>
                  </a:ext>
                </a:extLst>
              </p:cNvPr>
              <p:cNvSpPr/>
              <p:nvPr/>
            </p:nvSpPr>
            <p:spPr>
              <a:xfrm>
                <a:off x="10654898" y="2013419"/>
                <a:ext cx="912903" cy="628514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72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9C22AA3-CF33-4625-847F-A44962D2DD4B}"/>
                  </a:ext>
                </a:extLst>
              </p:cNvPr>
              <p:cNvSpPr txBox="1"/>
              <p:nvPr/>
            </p:nvSpPr>
            <p:spPr>
              <a:xfrm>
                <a:off x="8937851" y="3829389"/>
                <a:ext cx="1840475" cy="641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72" i="1" dirty="0"/>
                  <a:t>Triangulate</a:t>
                </a:r>
              </a:p>
            </p:txBody>
          </p:sp>
          <p:sp>
            <p:nvSpPr>
              <p:cNvPr id="79" name="Arrow: Right 78">
                <a:extLst>
                  <a:ext uri="{FF2B5EF4-FFF2-40B4-BE49-F238E27FC236}">
                    <a16:creationId xmlns:a16="http://schemas.microsoft.com/office/drawing/2014/main" id="{5BE58606-927B-49CD-A964-0AB991FDF01B}"/>
                  </a:ext>
                </a:extLst>
              </p:cNvPr>
              <p:cNvSpPr/>
              <p:nvPr/>
            </p:nvSpPr>
            <p:spPr>
              <a:xfrm>
                <a:off x="16019996" y="2013419"/>
                <a:ext cx="912903" cy="628514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72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67DA08B-D407-4C7C-A1E4-908A7A47453F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>
              <a:xfrm>
                <a:off x="7886425" y="2885080"/>
                <a:ext cx="1740003" cy="2724903"/>
              </a:xfrm>
              <a:prstGeom prst="straightConnector1">
                <a:avLst/>
              </a:prstGeom>
              <a:ln w="38100">
                <a:solidFill>
                  <a:srgbClr val="009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59DDF14-C9CD-4D01-A8A9-8930A9BEB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09311" y="6250265"/>
                <a:ext cx="211519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662AB01-E338-4D96-935A-C6366071F407}"/>
                  </a:ext>
                </a:extLst>
              </p:cNvPr>
              <p:cNvSpPr txBox="1"/>
              <p:nvPr/>
            </p:nvSpPr>
            <p:spPr>
              <a:xfrm>
                <a:off x="11039569" y="5456483"/>
                <a:ext cx="1581645" cy="637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72" i="1" dirty="0"/>
                  <a:t>Lift to 3D</a:t>
                </a: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4886393-E0BD-4FD0-9FAD-883CF3D68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9941" y="3915480"/>
                <a:ext cx="1530381" cy="1225389"/>
              </a:xfrm>
              <a:prstGeom prst="line">
                <a:avLst/>
              </a:prstGeom>
              <a:ln w="38100">
                <a:solidFill>
                  <a:srgbClr val="CC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B691676-C864-4BAA-BEF0-1281B68B2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76059" y="3878319"/>
                <a:ext cx="3138016" cy="1250243"/>
              </a:xfrm>
              <a:prstGeom prst="line">
                <a:avLst/>
              </a:prstGeom>
              <a:ln w="38100">
                <a:solidFill>
                  <a:srgbClr val="CC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16EAEB3A-2898-4853-825B-0E16ED69C2C3}"/>
                      </a:ext>
                    </a:extLst>
                  </p:cNvPr>
                  <p:cNvSpPr/>
                  <p:nvPr/>
                </p:nvSpPr>
                <p:spPr>
                  <a:xfrm>
                    <a:off x="6711639" y="4297815"/>
                    <a:ext cx="890833" cy="183610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1372" i="1">
                                  <a:solidFill>
                                    <a:srgbClr val="7479A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372" i="1">
                                      <a:solidFill>
                                        <a:srgbClr val="7479A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372" i="1">
                                        <a:solidFill>
                                          <a:srgbClr val="7479A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372" i="1">
                                        <a:solidFill>
                                          <a:srgbClr val="7479A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372" i="1">
                                        <a:solidFill>
                                          <a:srgbClr val="7479A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372" i="1">
                                        <a:solidFill>
                                          <a:srgbClr val="7479A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372" dirty="0"/>
                  </a:p>
                </p:txBody>
              </p:sp>
            </mc:Choice>
            <mc:Fallback xmlns="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16EAEB3A-2898-4853-825B-0E16ED69C2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1639" y="4297815"/>
                    <a:ext cx="890833" cy="18361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2DC9F9-41A5-4C70-A4E1-39B09BBE8E89}"/>
                  </a:ext>
                </a:extLst>
              </p:cNvPr>
              <p:cNvSpPr txBox="1"/>
              <p:nvPr/>
            </p:nvSpPr>
            <p:spPr>
              <a:xfrm rot="1851997">
                <a:off x="4804981" y="1385897"/>
                <a:ext cx="1236342" cy="641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72" dirty="0"/>
                  <a:t>View 1</a:t>
                </a:r>
                <a:endParaRPr lang="en-US" sz="1372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85DD08E-F9CA-44DE-99B7-DC2F90707026}"/>
                  </a:ext>
                </a:extLst>
              </p:cNvPr>
              <p:cNvSpPr txBox="1"/>
              <p:nvPr/>
            </p:nvSpPr>
            <p:spPr>
              <a:xfrm rot="20984477">
                <a:off x="3516982" y="4847355"/>
                <a:ext cx="1236342" cy="641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72" dirty="0"/>
                  <a:t>View 2</a:t>
                </a:r>
                <a:endParaRPr lang="en-US" sz="1372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26C403E-F38E-41DF-B287-B8E4C6D0386A}"/>
                  </a:ext>
                </a:extLst>
              </p:cNvPr>
              <p:cNvSpPr txBox="1"/>
              <p:nvPr/>
            </p:nvSpPr>
            <p:spPr>
              <a:xfrm rot="3416852">
                <a:off x="-93281" y="3554249"/>
                <a:ext cx="1459384" cy="563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72" dirty="0"/>
                  <a:t>View N</a:t>
                </a:r>
                <a:endParaRPr lang="en-US" sz="1372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0ADF6AB-435B-4CB2-9AD3-5763B119D5AE}"/>
                  </a:ext>
                </a:extLst>
              </p:cNvPr>
              <p:cNvSpPr txBox="1"/>
              <p:nvPr/>
            </p:nvSpPr>
            <p:spPr>
              <a:xfrm>
                <a:off x="15785796" y="2589832"/>
                <a:ext cx="1399570" cy="641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72" i="1" dirty="0"/>
                  <a:t>N Views</a:t>
                </a:r>
                <a:endParaRPr lang="en-US" sz="1372" i="1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0C84DE2-CC0D-4E16-A530-F0A57824D7A6}"/>
                  </a:ext>
                </a:extLst>
              </p:cNvPr>
              <p:cNvSpPr txBox="1"/>
              <p:nvPr/>
            </p:nvSpPr>
            <p:spPr>
              <a:xfrm>
                <a:off x="2009576" y="-49803"/>
                <a:ext cx="1741491" cy="641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72" dirty="0"/>
                  <a:t>GT surface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2A3D306-ADD9-4B89-94CE-C6D9B2B2A39F}"/>
                  </a:ext>
                </a:extLst>
              </p:cNvPr>
              <p:cNvSpPr/>
              <p:nvPr/>
            </p:nvSpPr>
            <p:spPr>
              <a:xfrm>
                <a:off x="12725615" y="22143"/>
                <a:ext cx="1575409" cy="641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72" dirty="0"/>
                  <a:t>GT 1-VPC</a:t>
                </a:r>
                <a:endParaRPr lang="en-US" sz="1372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43FC233-89B9-4CA0-8C4E-14476058E911}"/>
                  </a:ext>
                </a:extLst>
              </p:cNvPr>
              <p:cNvSpPr/>
              <p:nvPr/>
            </p:nvSpPr>
            <p:spPr>
              <a:xfrm>
                <a:off x="18159624" y="22859"/>
                <a:ext cx="1587306" cy="641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72" dirty="0"/>
                  <a:t>GT MVPC</a:t>
                </a:r>
                <a:endParaRPr lang="en-US" sz="1372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F7E3145-7ED5-4439-9BB5-A479BB863986}"/>
                  </a:ext>
                </a:extLst>
              </p:cNvPr>
              <p:cNvSpPr/>
              <p:nvPr/>
            </p:nvSpPr>
            <p:spPr>
              <a:xfrm>
                <a:off x="7063084" y="-49803"/>
                <a:ext cx="2142780" cy="641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72" dirty="0"/>
                  <a:t>2D Projection</a:t>
                </a:r>
                <a:endParaRPr lang="en-US" sz="1372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B5A9CBD-0934-41A8-81DD-A2646395334D}"/>
                  </a:ext>
                </a:extLst>
              </p:cNvPr>
              <p:cNvSpPr txBox="1"/>
              <p:nvPr/>
            </p:nvSpPr>
            <p:spPr>
              <a:xfrm>
                <a:off x="8602786" y="6861850"/>
                <a:ext cx="2081186" cy="637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72" dirty="0">
                    <a:solidFill>
                      <a:srgbClr val="0099FF"/>
                    </a:solidFill>
                  </a:rPr>
                  <a:t>2D grid</a:t>
                </a:r>
                <a:endParaRPr lang="en-US" sz="1372" dirty="0">
                  <a:solidFill>
                    <a:srgbClr val="0099FF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698B1C4-6EB3-4633-8FA0-D0413FCA0016}"/>
                  </a:ext>
                </a:extLst>
              </p:cNvPr>
              <p:cNvSpPr txBox="1"/>
              <p:nvPr/>
            </p:nvSpPr>
            <p:spPr>
              <a:xfrm>
                <a:off x="13321605" y="7253377"/>
                <a:ext cx="2081186" cy="637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72" dirty="0">
                    <a:solidFill>
                      <a:srgbClr val="CC66FF"/>
                    </a:solidFill>
                  </a:rPr>
                  <a:t>3D mesh</a:t>
                </a:r>
                <a:endParaRPr lang="en-US" sz="1372" dirty="0">
                  <a:solidFill>
                    <a:srgbClr val="CC66FF"/>
                  </a:solidFill>
                </a:endParaRP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6531DFA5-4F9B-4659-A6AD-DE442EE7DD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80165" y="5559682"/>
                <a:ext cx="1333335" cy="534615"/>
              </a:xfrm>
              <a:prstGeom prst="straightConnector1">
                <a:avLst/>
              </a:prstGeom>
              <a:ln w="38100">
                <a:solidFill>
                  <a:srgbClr val="7479A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4134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374D-D691-4298-B2D8-92CB1676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Point Networks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5E0B14A-18EE-4487-A840-A6EED4AC53D6}"/>
              </a:ext>
            </a:extLst>
          </p:cNvPr>
          <p:cNvGrpSpPr/>
          <p:nvPr/>
        </p:nvGrpSpPr>
        <p:grpSpPr>
          <a:xfrm>
            <a:off x="217382" y="1375926"/>
            <a:ext cx="11595798" cy="3253541"/>
            <a:chOff x="-1122715" y="9989346"/>
            <a:chExt cx="23031817" cy="8661648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7CD50DD-504C-4090-94BA-3A8E55CD0720}"/>
                </a:ext>
              </a:extLst>
            </p:cNvPr>
            <p:cNvGrpSpPr/>
            <p:nvPr/>
          </p:nvGrpSpPr>
          <p:grpSpPr>
            <a:xfrm>
              <a:off x="-1122715" y="11958221"/>
              <a:ext cx="5612381" cy="5621295"/>
              <a:chOff x="-397634" y="2347038"/>
              <a:chExt cx="3250794" cy="3250794"/>
            </a:xfrm>
            <a:scene3d>
              <a:camera prst="isometricOffAxis2Right"/>
              <a:lightRig rig="threePt" dir="t"/>
            </a:scene3d>
          </p:grpSpPr>
          <p:pic>
            <p:nvPicPr>
              <p:cNvPr id="205" name="Picture 204" descr="A plane flying in the air&#10;&#10;Description generated with high confidence">
                <a:extLst>
                  <a:ext uri="{FF2B5EF4-FFF2-40B4-BE49-F238E27FC236}">
                    <a16:creationId xmlns:a16="http://schemas.microsoft.com/office/drawing/2014/main" id="{889A5569-96DA-4A35-A404-FB8303B54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634" y="2347038"/>
                <a:ext cx="3250794" cy="3250794"/>
              </a:xfrm>
              <a:prstGeom prst="rect">
                <a:avLst/>
              </a:prstGeom>
            </p:spPr>
          </p:pic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6577B0DD-5ADF-4ED7-BC3A-FC96979824BF}"/>
                  </a:ext>
                </a:extLst>
              </p:cNvPr>
              <p:cNvSpPr/>
              <p:nvPr/>
            </p:nvSpPr>
            <p:spPr>
              <a:xfrm>
                <a:off x="76967" y="3145674"/>
                <a:ext cx="1992636" cy="181311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72"/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01FA33C-9821-47D0-A3D6-E758BECF5E1E}"/>
                </a:ext>
              </a:extLst>
            </p:cNvPr>
            <p:cNvSpPr/>
            <p:nvPr/>
          </p:nvSpPr>
          <p:spPr>
            <a:xfrm>
              <a:off x="3407457" y="14191351"/>
              <a:ext cx="2326642" cy="11550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72" dirty="0" err="1"/>
                <a:t>MVPNet</a:t>
              </a:r>
              <a:endParaRPr lang="en-US" sz="1372" dirty="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539EBC3-5607-4BF8-95BB-0CF709C5E35B}"/>
                </a:ext>
              </a:extLst>
            </p:cNvPr>
            <p:cNvGrpSpPr/>
            <p:nvPr/>
          </p:nvGrpSpPr>
          <p:grpSpPr>
            <a:xfrm>
              <a:off x="6812186" y="16448536"/>
              <a:ext cx="3157473" cy="1977253"/>
              <a:chOff x="6075993" y="6273941"/>
              <a:chExt cx="2232243" cy="1397860"/>
            </a:xfrm>
            <a:scene3d>
              <a:camera prst="isometricOffAxis2Right"/>
              <a:lightRig rig="threePt" dir="t"/>
            </a:scene3d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C3D4ED5-A4F6-43FA-BC27-D03BCEF6E0AC}"/>
                  </a:ext>
                </a:extLst>
              </p:cNvPr>
              <p:cNvSpPr/>
              <p:nvPr/>
            </p:nvSpPr>
            <p:spPr>
              <a:xfrm>
                <a:off x="6157418" y="6273941"/>
                <a:ext cx="1887231" cy="1397860"/>
              </a:xfrm>
              <a:prstGeom prst="rect">
                <a:avLst/>
              </a:prstGeom>
              <a:solidFill>
                <a:srgbClr val="DAE3F3">
                  <a:alpha val="6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2"/>
              </a:p>
            </p:txBody>
          </p:sp>
          <p:pic>
            <p:nvPicPr>
              <p:cNvPr id="204" name="Picture 20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891E030-3B67-4627-AA9C-2B8405CE76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70" b="26390"/>
              <a:stretch/>
            </p:blipFill>
            <p:spPr>
              <a:xfrm>
                <a:off x="6075993" y="6461530"/>
                <a:ext cx="2232243" cy="1072381"/>
              </a:xfrm>
              <a:prstGeom prst="rect">
                <a:avLst/>
              </a:prstGeom>
              <a:ln w="38100">
                <a:noFill/>
              </a:ln>
            </p:spPr>
          </p:pic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0EBA2DB-DD3D-4B54-BD65-14487197FCD1}"/>
                </a:ext>
              </a:extLst>
            </p:cNvPr>
            <p:cNvGrpSpPr/>
            <p:nvPr/>
          </p:nvGrpSpPr>
          <p:grpSpPr>
            <a:xfrm>
              <a:off x="8226006" y="15565216"/>
              <a:ext cx="184322" cy="831896"/>
              <a:chOff x="3895918" y="3933677"/>
              <a:chExt cx="91440" cy="412694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E849C581-83FA-417A-B057-E48A18D3275C}"/>
                  </a:ext>
                </a:extLst>
              </p:cNvPr>
              <p:cNvSpPr/>
              <p:nvPr/>
            </p:nvSpPr>
            <p:spPr>
              <a:xfrm rot="13454566">
                <a:off x="3895918" y="4254931"/>
                <a:ext cx="91440" cy="914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2" dirty="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9C05663-D033-452A-8AD1-3EE7BE629A21}"/>
                  </a:ext>
                </a:extLst>
              </p:cNvPr>
              <p:cNvSpPr/>
              <p:nvPr/>
            </p:nvSpPr>
            <p:spPr>
              <a:xfrm rot="13454566">
                <a:off x="3895918" y="4094304"/>
                <a:ext cx="91440" cy="914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2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FB1DFA8E-62DD-4DAC-84DA-A21BAC49ADEE}"/>
                  </a:ext>
                </a:extLst>
              </p:cNvPr>
              <p:cNvSpPr/>
              <p:nvPr/>
            </p:nvSpPr>
            <p:spPr>
              <a:xfrm rot="13454566">
                <a:off x="3895918" y="3933677"/>
                <a:ext cx="91440" cy="914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2" dirty="0"/>
              </a:p>
            </p:txBody>
          </p:sp>
        </p:grpSp>
        <p:pic>
          <p:nvPicPr>
            <p:cNvPr id="170" name="Picture 169" descr="A close up of an animal&#10;&#10;Description generated with very high confidence">
              <a:extLst>
                <a:ext uri="{FF2B5EF4-FFF2-40B4-BE49-F238E27FC236}">
                  <a16:creationId xmlns:a16="http://schemas.microsoft.com/office/drawing/2014/main" id="{C5A5EB91-9DB8-4CA2-97C9-0CD2662DA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4831" y="16328092"/>
              <a:ext cx="3004613" cy="2129368"/>
            </a:xfrm>
            <a:prstGeom prst="rect">
              <a:avLst/>
            </a:prstGeom>
          </p:spPr>
        </p:pic>
        <p:pic>
          <p:nvPicPr>
            <p:cNvPr id="171" name="Picture 170" descr="A close up of an animal&#10;&#10;Description generated with high confidence">
              <a:extLst>
                <a:ext uri="{FF2B5EF4-FFF2-40B4-BE49-F238E27FC236}">
                  <a16:creationId xmlns:a16="http://schemas.microsoft.com/office/drawing/2014/main" id="{E3B8D65C-AB36-43AA-A9AA-416430E06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4831" y="13163982"/>
              <a:ext cx="3004613" cy="2129368"/>
            </a:xfrm>
            <a:prstGeom prst="rect">
              <a:avLst/>
            </a:prstGeom>
          </p:spPr>
        </p:pic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7A462CA7-F01D-4E9E-AB0C-389859691909}"/>
                </a:ext>
              </a:extLst>
            </p:cNvPr>
            <p:cNvGrpSpPr/>
            <p:nvPr/>
          </p:nvGrpSpPr>
          <p:grpSpPr>
            <a:xfrm>
              <a:off x="6812186" y="13315951"/>
              <a:ext cx="3157473" cy="1977253"/>
              <a:chOff x="6094090" y="3094507"/>
              <a:chExt cx="2232243" cy="1397860"/>
            </a:xfrm>
            <a:scene3d>
              <a:camera prst="isometricOffAxis2Right"/>
              <a:lightRig rig="threePt" dir="t"/>
            </a:scene3d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4CB2D9DA-32ED-45EF-8D15-B512B7F01E1A}"/>
                  </a:ext>
                </a:extLst>
              </p:cNvPr>
              <p:cNvSpPr/>
              <p:nvPr/>
            </p:nvSpPr>
            <p:spPr>
              <a:xfrm>
                <a:off x="6215877" y="3094507"/>
                <a:ext cx="1887231" cy="1397860"/>
              </a:xfrm>
              <a:prstGeom prst="rect">
                <a:avLst/>
              </a:prstGeom>
              <a:solidFill>
                <a:srgbClr val="DAE3F3">
                  <a:alpha val="6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2"/>
              </a:p>
            </p:txBody>
          </p:sp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9203D993-F00C-40A2-A14C-7E1BDCA10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071" b="23192"/>
              <a:stretch/>
            </p:blipFill>
            <p:spPr>
              <a:xfrm>
                <a:off x="6094090" y="3256847"/>
                <a:ext cx="2232243" cy="1065595"/>
              </a:xfrm>
              <a:prstGeom prst="rect">
                <a:avLst/>
              </a:prstGeom>
              <a:ln w="38100">
                <a:noFill/>
              </a:ln>
            </p:spPr>
          </p:pic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6B37ECA-05E1-4E1E-A002-FFC18F538A1D}"/>
                </a:ext>
              </a:extLst>
            </p:cNvPr>
            <p:cNvSpPr txBox="1"/>
            <p:nvPr/>
          </p:nvSpPr>
          <p:spPr>
            <a:xfrm rot="16200000">
              <a:off x="6437781" y="11920182"/>
              <a:ext cx="1773934" cy="602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72" dirty="0"/>
                <a:t>View 1</a:t>
              </a:r>
              <a:endParaRPr lang="en-US" sz="1372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3ED1C79-4659-4572-985E-1616E7B6DDA8}"/>
                </a:ext>
              </a:extLst>
            </p:cNvPr>
            <p:cNvSpPr txBox="1"/>
            <p:nvPr/>
          </p:nvSpPr>
          <p:spPr>
            <a:xfrm rot="16200000">
              <a:off x="6437783" y="14268980"/>
              <a:ext cx="1773934" cy="602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72" dirty="0"/>
                <a:t>View 2</a:t>
              </a:r>
              <a:endParaRPr lang="en-US" sz="1372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B8F503E-7743-4FDC-B788-22806744D6DF}"/>
                </a:ext>
              </a:extLst>
            </p:cNvPr>
            <p:cNvSpPr txBox="1"/>
            <p:nvPr/>
          </p:nvSpPr>
          <p:spPr>
            <a:xfrm rot="16200000">
              <a:off x="6405759" y="17430629"/>
              <a:ext cx="1837950" cy="602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72" dirty="0"/>
                <a:t>View N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C01C5E7-3940-463A-AD67-EA1FB3D5D92C}"/>
                </a:ext>
              </a:extLst>
            </p:cNvPr>
            <p:cNvGrpSpPr/>
            <p:nvPr/>
          </p:nvGrpSpPr>
          <p:grpSpPr>
            <a:xfrm>
              <a:off x="6812186" y="10934670"/>
              <a:ext cx="3157473" cy="1977253"/>
              <a:chOff x="6092439" y="291756"/>
              <a:chExt cx="2232243" cy="1397860"/>
            </a:xfrm>
            <a:scene3d>
              <a:camera prst="isometricOffAxis2Right"/>
              <a:lightRig rig="threePt" dir="t"/>
            </a:scene3d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E0907F3B-C9B8-464E-9317-C11A691CCA7F}"/>
                  </a:ext>
                </a:extLst>
              </p:cNvPr>
              <p:cNvSpPr/>
              <p:nvPr/>
            </p:nvSpPr>
            <p:spPr>
              <a:xfrm>
                <a:off x="6243467" y="291756"/>
                <a:ext cx="1887231" cy="1397860"/>
              </a:xfrm>
              <a:prstGeom prst="rect">
                <a:avLst/>
              </a:prstGeom>
              <a:solidFill>
                <a:srgbClr val="DAE3F3">
                  <a:alpha val="6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2"/>
              </a:p>
            </p:txBody>
          </p:sp>
          <p:pic>
            <p:nvPicPr>
              <p:cNvPr id="197" name="Picture 19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E1BF1B53-5A55-4009-B7A8-8B4C1E2E2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285" b="24995"/>
              <a:stretch/>
            </p:blipFill>
            <p:spPr>
              <a:xfrm>
                <a:off x="6092439" y="432486"/>
                <a:ext cx="2232243" cy="1109865"/>
              </a:xfrm>
              <a:prstGeom prst="rect">
                <a:avLst/>
              </a:prstGeom>
              <a:ln w="38100">
                <a:noFill/>
              </a:ln>
            </p:spPr>
          </p:pic>
        </p:grp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2266344-99FB-410F-AEF9-7AA790C3D7C3}"/>
                </a:ext>
              </a:extLst>
            </p:cNvPr>
            <p:cNvCxnSpPr>
              <a:cxnSpLocks/>
              <a:stCxn id="167" idx="3"/>
              <a:endCxn id="173" idx="0"/>
            </p:cNvCxnSpPr>
            <p:nvPr/>
          </p:nvCxnSpPr>
          <p:spPr>
            <a:xfrm flipV="1">
              <a:off x="5734099" y="12221574"/>
              <a:ext cx="1289260" cy="254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5FD2A078-9672-4A0A-88E9-CCEBD0D34213}"/>
                </a:ext>
              </a:extLst>
            </p:cNvPr>
            <p:cNvCxnSpPr>
              <a:cxnSpLocks/>
              <a:stCxn id="167" idx="3"/>
            </p:cNvCxnSpPr>
            <p:nvPr/>
          </p:nvCxnSpPr>
          <p:spPr>
            <a:xfrm flipV="1">
              <a:off x="5734103" y="14759806"/>
              <a:ext cx="990125" cy="90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C6E30D0A-70C2-456C-BFF3-CC49BE1B3B88}"/>
                </a:ext>
              </a:extLst>
            </p:cNvPr>
            <p:cNvCxnSpPr>
              <a:cxnSpLocks/>
              <a:stCxn id="167" idx="3"/>
              <a:endCxn id="175" idx="0"/>
            </p:cNvCxnSpPr>
            <p:nvPr/>
          </p:nvCxnSpPr>
          <p:spPr>
            <a:xfrm>
              <a:off x="5734099" y="14768868"/>
              <a:ext cx="1289246" cy="29631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A586F45F-7619-47DC-BB14-86E2F1480C7B}"/>
                </a:ext>
              </a:extLst>
            </p:cNvPr>
            <p:cNvCxnSpPr>
              <a:cxnSpLocks/>
              <a:endCxn id="167" idx="1"/>
            </p:cNvCxnSpPr>
            <p:nvPr/>
          </p:nvCxnSpPr>
          <p:spPr>
            <a:xfrm>
              <a:off x="2400864" y="14768866"/>
              <a:ext cx="10065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BE4EB97-88D4-4381-A2B1-F239385FEE48}"/>
                </a:ext>
              </a:extLst>
            </p:cNvPr>
            <p:cNvSpPr txBox="1"/>
            <p:nvPr/>
          </p:nvSpPr>
          <p:spPr>
            <a:xfrm>
              <a:off x="18564141" y="12290927"/>
              <a:ext cx="2670035" cy="807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72" dirty="0"/>
                <a:t>Predicted MVPC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937041A-1E17-450A-8508-CCE63DF58255}"/>
                </a:ext>
              </a:extLst>
            </p:cNvPr>
            <p:cNvSpPr txBox="1"/>
            <p:nvPr/>
          </p:nvSpPr>
          <p:spPr>
            <a:xfrm>
              <a:off x="9687467" y="11837583"/>
              <a:ext cx="1661625" cy="807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72" i="1" dirty="0"/>
                <a:t>Lift to 3D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B991AD6-EC8C-4BE3-B19D-DC549170A0F8}"/>
                </a:ext>
              </a:extLst>
            </p:cNvPr>
            <p:cNvSpPr txBox="1"/>
            <p:nvPr/>
          </p:nvSpPr>
          <p:spPr>
            <a:xfrm>
              <a:off x="197528" y="12191523"/>
              <a:ext cx="2073623" cy="807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72" dirty="0"/>
                <a:t>Input image</a:t>
              </a:r>
            </a:p>
          </p:txBody>
        </p:sp>
        <p:pic>
          <p:nvPicPr>
            <p:cNvPr id="184" name="Picture 183" descr="A picture containing animal, lizard&#10;&#10;Description generated with high confidence">
              <a:extLst>
                <a:ext uri="{FF2B5EF4-FFF2-40B4-BE49-F238E27FC236}">
                  <a16:creationId xmlns:a16="http://schemas.microsoft.com/office/drawing/2014/main" id="{98EB33A3-D5F6-40C9-BF94-CD8502B44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4831" y="10732320"/>
              <a:ext cx="3004613" cy="2129368"/>
            </a:xfrm>
            <a:prstGeom prst="rect">
              <a:avLst/>
            </a:prstGeom>
          </p:spPr>
        </p:pic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357B6B1-F36B-4357-B94E-470E4664DF23}"/>
                </a:ext>
              </a:extLst>
            </p:cNvPr>
            <p:cNvCxnSpPr>
              <a:cxnSpLocks/>
            </p:cNvCxnSpPr>
            <p:nvPr/>
          </p:nvCxnSpPr>
          <p:spPr>
            <a:xfrm>
              <a:off x="9529011" y="11813463"/>
              <a:ext cx="24249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Left Brace 185">
              <a:extLst>
                <a:ext uri="{FF2B5EF4-FFF2-40B4-BE49-F238E27FC236}">
                  <a16:creationId xmlns:a16="http://schemas.microsoft.com/office/drawing/2014/main" id="{1DF84639-B00F-4649-ABE1-E9591C8A9CAB}"/>
                </a:ext>
              </a:extLst>
            </p:cNvPr>
            <p:cNvSpPr/>
            <p:nvPr/>
          </p:nvSpPr>
          <p:spPr>
            <a:xfrm flipH="1">
              <a:off x="15721121" y="11133991"/>
              <a:ext cx="519934" cy="6880615"/>
            </a:xfrm>
            <a:prstGeom prst="leftBrace">
              <a:avLst>
                <a:gd name="adj1" fmla="val 179511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B3383D29-10EB-401A-9DF9-0CFE3595ECFA}"/>
                </a:ext>
              </a:extLst>
            </p:cNvPr>
            <p:cNvCxnSpPr>
              <a:cxnSpLocks/>
            </p:cNvCxnSpPr>
            <p:nvPr/>
          </p:nvCxnSpPr>
          <p:spPr>
            <a:xfrm>
              <a:off x="9432755" y="14586732"/>
              <a:ext cx="25212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142BC7B-3CCA-4313-A828-7720DEB6683C}"/>
                </a:ext>
              </a:extLst>
            </p:cNvPr>
            <p:cNvCxnSpPr>
              <a:cxnSpLocks/>
            </p:cNvCxnSpPr>
            <p:nvPr/>
          </p:nvCxnSpPr>
          <p:spPr>
            <a:xfrm>
              <a:off x="9529009" y="17439029"/>
              <a:ext cx="23621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88F27F1-7192-4065-8852-9B5171D4C3CA}"/>
                </a:ext>
              </a:extLst>
            </p:cNvPr>
            <p:cNvSpPr txBox="1"/>
            <p:nvPr/>
          </p:nvSpPr>
          <p:spPr>
            <a:xfrm>
              <a:off x="9494143" y="11030972"/>
              <a:ext cx="1970208" cy="807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72" i="1" dirty="0"/>
                <a:t>Triangulate</a:t>
              </a:r>
            </a:p>
          </p:txBody>
        </p:sp>
        <p:pic>
          <p:nvPicPr>
            <p:cNvPr id="190" name="Picture 189" descr="A picture containing echinoderm, animal, starfish, invertebrate&#10;&#10;Description generated with very high confidence">
              <a:extLst>
                <a:ext uri="{FF2B5EF4-FFF2-40B4-BE49-F238E27FC236}">
                  <a16:creationId xmlns:a16="http://schemas.microsoft.com/office/drawing/2014/main" id="{646D9391-0DCF-4024-9F15-CB3764D9B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8096" y="13033305"/>
              <a:ext cx="5161006" cy="3657600"/>
            </a:xfrm>
            <a:prstGeom prst="rect">
              <a:avLst/>
            </a:prstGeom>
          </p:spPr>
        </p:pic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5B57C0F-BF65-4CF0-9729-B3852911D602}"/>
                </a:ext>
              </a:extLst>
            </p:cNvPr>
            <p:cNvGrpSpPr/>
            <p:nvPr/>
          </p:nvGrpSpPr>
          <p:grpSpPr>
            <a:xfrm>
              <a:off x="13562428" y="15426385"/>
              <a:ext cx="184322" cy="831896"/>
              <a:chOff x="3895918" y="3933677"/>
              <a:chExt cx="91440" cy="412694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8D90172D-FD80-4677-908A-8AA09F1B522E}"/>
                  </a:ext>
                </a:extLst>
              </p:cNvPr>
              <p:cNvSpPr/>
              <p:nvPr/>
            </p:nvSpPr>
            <p:spPr>
              <a:xfrm rot="13454566">
                <a:off x="3895918" y="4254931"/>
                <a:ext cx="91440" cy="914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2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1E7141C8-62E9-4AF5-A641-6A97B6B30F6E}"/>
                  </a:ext>
                </a:extLst>
              </p:cNvPr>
              <p:cNvSpPr/>
              <p:nvPr/>
            </p:nvSpPr>
            <p:spPr>
              <a:xfrm rot="13454566">
                <a:off x="3895918" y="4094304"/>
                <a:ext cx="91440" cy="914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2" dirty="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658910B0-1A1D-436C-B2D1-2BC0662432DF}"/>
                  </a:ext>
                </a:extLst>
              </p:cNvPr>
              <p:cNvSpPr/>
              <p:nvPr/>
            </p:nvSpPr>
            <p:spPr>
              <a:xfrm rot="13454566">
                <a:off x="3895918" y="3933677"/>
                <a:ext cx="91440" cy="914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2" dirty="0"/>
              </a:p>
            </p:txBody>
          </p:sp>
        </p:grp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C0CC803-5614-48CC-A738-C77183FDB1C0}"/>
                </a:ext>
              </a:extLst>
            </p:cNvPr>
            <p:cNvSpPr txBox="1"/>
            <p:nvPr/>
          </p:nvSpPr>
          <p:spPr>
            <a:xfrm>
              <a:off x="11850978" y="9989346"/>
              <a:ext cx="2657299" cy="807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72" dirty="0"/>
                <a:t>Predicted 1-VPC</a:t>
              </a:r>
              <a:endParaRPr lang="en-US" sz="1372" dirty="0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D66E1B-09E7-4E41-A6B2-B30F92089E66}"/>
              </a:ext>
            </a:extLst>
          </p:cNvPr>
          <p:cNvCxnSpPr>
            <a:cxnSpLocks/>
          </p:cNvCxnSpPr>
          <p:nvPr/>
        </p:nvCxnSpPr>
        <p:spPr>
          <a:xfrm>
            <a:off x="114708" y="5146411"/>
            <a:ext cx="11813179" cy="0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61092C8-E8FE-4167-9EB9-C070609327C7}"/>
              </a:ext>
            </a:extLst>
          </p:cNvPr>
          <p:cNvCxnSpPr>
            <a:cxnSpLocks/>
          </p:cNvCxnSpPr>
          <p:nvPr/>
        </p:nvCxnSpPr>
        <p:spPr>
          <a:xfrm>
            <a:off x="10247227" y="3708919"/>
            <a:ext cx="0" cy="1687581"/>
          </a:xfrm>
          <a:prstGeom prst="straightConnector1">
            <a:avLst/>
          </a:prstGeom>
          <a:ln w="31750">
            <a:solidFill>
              <a:srgbClr val="FF505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2B127080-6177-4173-A1C6-A3538BAB42FB}"/>
              </a:ext>
            </a:extLst>
          </p:cNvPr>
          <p:cNvSpPr/>
          <p:nvPr/>
        </p:nvSpPr>
        <p:spPr>
          <a:xfrm rot="5400000" flipH="1">
            <a:off x="9773630" y="4368877"/>
            <a:ext cx="1341014" cy="30172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372" dirty="0">
                <a:solidFill>
                  <a:srgbClr val="FF5050"/>
                </a:solidFill>
              </a:rPr>
              <a:t>Geometric Loss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4B0D8E65-70A9-45D3-A086-9497CAD5EE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00" y="5113087"/>
            <a:ext cx="1991807" cy="125844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4A143CB-697A-4688-BA3C-427A6AA27D21}"/>
              </a:ext>
            </a:extLst>
          </p:cNvPr>
          <p:cNvGrpSpPr/>
          <p:nvPr/>
        </p:nvGrpSpPr>
        <p:grpSpPr>
          <a:xfrm>
            <a:off x="2172827" y="6117728"/>
            <a:ext cx="526143" cy="462501"/>
            <a:chOff x="18485252" y="5001949"/>
            <a:chExt cx="1718122" cy="1773035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8FA450A-8086-4049-BFBB-02B93397EA4F}"/>
                </a:ext>
              </a:extLst>
            </p:cNvPr>
            <p:cNvGrpSpPr/>
            <p:nvPr/>
          </p:nvGrpSpPr>
          <p:grpSpPr>
            <a:xfrm rot="19863373">
              <a:off x="18662369" y="5023529"/>
              <a:ext cx="1353131" cy="1290779"/>
              <a:chOff x="2561823" y="3948634"/>
              <a:chExt cx="1277094" cy="1221616"/>
            </a:xfrm>
          </p:grpSpPr>
          <p:sp>
            <p:nvSpPr>
              <p:cNvPr id="155" name="Flowchart: Data 154">
                <a:extLst>
                  <a:ext uri="{FF2B5EF4-FFF2-40B4-BE49-F238E27FC236}">
                    <a16:creationId xmlns:a16="http://schemas.microsoft.com/office/drawing/2014/main" id="{9F933F3B-9EC2-4F2E-803D-2D68EB8CD02C}"/>
                  </a:ext>
                </a:extLst>
              </p:cNvPr>
              <p:cNvSpPr/>
              <p:nvPr/>
            </p:nvSpPr>
            <p:spPr>
              <a:xfrm rot="16459467">
                <a:off x="2601360" y="3932692"/>
                <a:ext cx="1221616" cy="1253499"/>
              </a:xfrm>
              <a:prstGeom prst="flowChartInputOutput">
                <a:avLst/>
              </a:prstGeom>
              <a:solidFill>
                <a:schemeClr val="accent1">
                  <a:lumMod val="20000"/>
                  <a:lumOff val="80000"/>
                  <a:alpha val="40784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2" dirty="0"/>
              </a:p>
            </p:txBody>
          </p:sp>
          <p:pic>
            <p:nvPicPr>
              <p:cNvPr id="156" name="Picture 155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CE9D1D01-D416-4370-BDFC-13EEE6218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1" t="23779" r="11471" b="25202"/>
              <a:stretch/>
            </p:blipFill>
            <p:spPr>
              <a:xfrm>
                <a:off x="2561823" y="4131028"/>
                <a:ext cx="1251370" cy="789182"/>
              </a:xfrm>
              <a:prstGeom prst="rect">
                <a:avLst/>
              </a:prstGeom>
              <a:ln w="12700">
                <a:noFill/>
              </a:ln>
            </p:spPr>
          </p:pic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DF86763-4CC1-4410-B243-E468EE95521D}"/>
                </a:ext>
              </a:extLst>
            </p:cNvPr>
            <p:cNvCxnSpPr>
              <a:cxnSpLocks/>
            </p:cNvCxnSpPr>
            <p:nvPr/>
          </p:nvCxnSpPr>
          <p:spPr>
            <a:xfrm>
              <a:off x="18903366" y="6288965"/>
              <a:ext cx="668796" cy="4860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4183C0E-89AC-43F6-A90E-6E1A8F783CD7}"/>
                </a:ext>
              </a:extLst>
            </p:cNvPr>
            <p:cNvCxnSpPr>
              <a:cxnSpLocks/>
            </p:cNvCxnSpPr>
            <p:nvPr/>
          </p:nvCxnSpPr>
          <p:spPr>
            <a:xfrm>
              <a:off x="18485252" y="5330821"/>
              <a:ext cx="1086910" cy="14441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FCA18F-9A05-450E-A2D2-E3E632020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72162" y="5001949"/>
              <a:ext cx="217690" cy="17730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1A6973F-2D56-46AC-BC5F-73FC4FD8D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72162" y="5957248"/>
              <a:ext cx="631212" cy="8177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94B3B52-B1AD-4007-A415-B3637045584D}"/>
              </a:ext>
            </a:extLst>
          </p:cNvPr>
          <p:cNvGrpSpPr/>
          <p:nvPr/>
        </p:nvGrpSpPr>
        <p:grpSpPr>
          <a:xfrm rot="21133735">
            <a:off x="2879392" y="5676680"/>
            <a:ext cx="297599" cy="297873"/>
            <a:chOff x="19748116" y="3292506"/>
            <a:chExt cx="759204" cy="865754"/>
          </a:xfrm>
        </p:grpSpPr>
        <p:sp>
          <p:nvSpPr>
            <p:cNvPr id="143" name="Flowchart: Data 142">
              <a:extLst>
                <a:ext uri="{FF2B5EF4-FFF2-40B4-BE49-F238E27FC236}">
                  <a16:creationId xmlns:a16="http://schemas.microsoft.com/office/drawing/2014/main" id="{36F80936-2308-46D2-8F19-2BE1B60E15EF}"/>
                </a:ext>
              </a:extLst>
            </p:cNvPr>
            <p:cNvSpPr/>
            <p:nvPr/>
          </p:nvSpPr>
          <p:spPr>
            <a:xfrm rot="7290720" flipH="1" flipV="1">
              <a:off x="19810696" y="3430180"/>
              <a:ext cx="617072" cy="616254"/>
            </a:xfrm>
            <a:prstGeom prst="flowChartInputOutput">
              <a:avLst/>
            </a:prstGeom>
            <a:solidFill>
              <a:srgbClr val="DAE3F3">
                <a:alpha val="4117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2" dirty="0"/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A797090-5EB3-4744-AEE3-F12684653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03" b="23854"/>
            <a:stretch/>
          </p:blipFill>
          <p:spPr>
            <a:xfrm rot="20685219" flipH="1">
              <a:off x="19869437" y="3292506"/>
              <a:ext cx="516024" cy="783812"/>
            </a:xfrm>
            <a:prstGeom prst="rect">
              <a:avLst/>
            </a:prstGeom>
            <a:ln w="12700">
              <a:noFill/>
            </a:ln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8D72298-C3C7-4553-BF6F-39473C0158E6}"/>
                </a:ext>
              </a:extLst>
            </p:cNvPr>
            <p:cNvGrpSpPr/>
            <p:nvPr/>
          </p:nvGrpSpPr>
          <p:grpSpPr>
            <a:xfrm>
              <a:off x="19748116" y="3306300"/>
              <a:ext cx="759204" cy="851960"/>
              <a:chOff x="19748121" y="3306535"/>
              <a:chExt cx="971182" cy="111157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E12C8A6-3CB1-4192-84F6-489C623D27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48121" y="3855364"/>
                <a:ext cx="971182" cy="1550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F805A5C-2EAD-4D08-9A7C-890226FC57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51833" y="4010451"/>
                <a:ext cx="367470" cy="4076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94D0E271-6FE8-4AB3-B817-C983CF679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639811" y="3883684"/>
                <a:ext cx="79492" cy="1267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11F8960F-9FE8-485B-BF67-329E5488446F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 flipH="1" flipV="1">
                <a:off x="20101528" y="3306535"/>
                <a:ext cx="617150" cy="7180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435BBEC-3209-4BE4-90C5-ACA3FB704D03}"/>
              </a:ext>
            </a:extLst>
          </p:cNvPr>
          <p:cNvGrpSpPr/>
          <p:nvPr/>
        </p:nvGrpSpPr>
        <p:grpSpPr>
          <a:xfrm rot="21598097">
            <a:off x="1018726" y="5690623"/>
            <a:ext cx="386796" cy="405678"/>
            <a:chOff x="17714996" y="6264039"/>
            <a:chExt cx="843051" cy="157753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0DD55E-F9C5-46BE-B58C-1DFC94ADD1AA}"/>
                </a:ext>
              </a:extLst>
            </p:cNvPr>
            <p:cNvGrpSpPr/>
            <p:nvPr/>
          </p:nvGrpSpPr>
          <p:grpSpPr>
            <a:xfrm>
              <a:off x="17815034" y="6454345"/>
              <a:ext cx="711047" cy="1243313"/>
              <a:chOff x="16304101" y="6213924"/>
              <a:chExt cx="887300" cy="1157924"/>
            </a:xfrm>
          </p:grpSpPr>
          <p:sp>
            <p:nvSpPr>
              <p:cNvPr id="141" name="Flowchart: Data 140">
                <a:extLst>
                  <a:ext uri="{FF2B5EF4-FFF2-40B4-BE49-F238E27FC236}">
                    <a16:creationId xmlns:a16="http://schemas.microsoft.com/office/drawing/2014/main" id="{A739071F-47CB-48CF-8CE2-C910CC4F6443}"/>
                  </a:ext>
                </a:extLst>
              </p:cNvPr>
              <p:cNvSpPr/>
              <p:nvPr/>
            </p:nvSpPr>
            <p:spPr>
              <a:xfrm rot="14476687" flipH="1">
                <a:off x="16168789" y="6349236"/>
                <a:ext cx="1157924" cy="887300"/>
              </a:xfrm>
              <a:prstGeom prst="flowChartInputOutput">
                <a:avLst/>
              </a:prstGeom>
              <a:solidFill>
                <a:srgbClr val="DAE3F3">
                  <a:alpha val="4117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72" dirty="0"/>
              </a:p>
            </p:txBody>
          </p:sp>
          <p:pic>
            <p:nvPicPr>
              <p:cNvPr id="142" name="Picture 14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495588E8-21C0-4FB6-97E9-470A9489AE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3" t="25241" r="16181" b="22193"/>
              <a:stretch/>
            </p:blipFill>
            <p:spPr>
              <a:xfrm rot="1708981">
                <a:off x="16401378" y="6334267"/>
                <a:ext cx="710941" cy="855178"/>
              </a:xfrm>
              <a:prstGeom prst="rect">
                <a:avLst/>
              </a:prstGeom>
            </p:spPr>
          </p:pic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4AB4EA0-A0D8-473E-8EA4-2C2247E07C34}"/>
                </a:ext>
              </a:extLst>
            </p:cNvPr>
            <p:cNvCxnSpPr>
              <a:cxnSpLocks/>
            </p:cNvCxnSpPr>
            <p:nvPr/>
          </p:nvCxnSpPr>
          <p:spPr>
            <a:xfrm rot="465393" flipH="1">
              <a:off x="17799755" y="6264039"/>
              <a:ext cx="441054" cy="13910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135C6E2-95DB-452D-8220-3822B50FA851}"/>
                </a:ext>
              </a:extLst>
            </p:cNvPr>
            <p:cNvCxnSpPr>
              <a:cxnSpLocks/>
            </p:cNvCxnSpPr>
            <p:nvPr/>
          </p:nvCxnSpPr>
          <p:spPr>
            <a:xfrm rot="465393">
              <a:off x="17714996" y="7036205"/>
              <a:ext cx="51330" cy="5630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B0D70AE-7E74-42A9-92C9-1892DBA83781}"/>
                </a:ext>
              </a:extLst>
            </p:cNvPr>
            <p:cNvCxnSpPr>
              <a:cxnSpLocks/>
            </p:cNvCxnSpPr>
            <p:nvPr/>
          </p:nvCxnSpPr>
          <p:spPr>
            <a:xfrm rot="465393" flipH="1">
              <a:off x="17766313" y="7036505"/>
              <a:ext cx="791734" cy="6522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DFC179A-8E72-456B-AB4A-35B87F719AFA}"/>
                </a:ext>
              </a:extLst>
            </p:cNvPr>
            <p:cNvCxnSpPr>
              <a:cxnSpLocks/>
            </p:cNvCxnSpPr>
            <p:nvPr/>
          </p:nvCxnSpPr>
          <p:spPr>
            <a:xfrm rot="465393" flipH="1" flipV="1">
              <a:off x="17731461" y="7635936"/>
              <a:ext cx="328965" cy="2056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FFB68DF-1EF5-4D2B-BC11-F7419CD1F94A}"/>
              </a:ext>
            </a:extLst>
          </p:cNvPr>
          <p:cNvGrpSpPr/>
          <p:nvPr/>
        </p:nvGrpSpPr>
        <p:grpSpPr>
          <a:xfrm rot="18074041">
            <a:off x="1765597" y="6181519"/>
            <a:ext cx="63418" cy="326092"/>
            <a:chOff x="3895918" y="3933677"/>
            <a:chExt cx="91440" cy="412694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380018-F516-410D-8A84-AEACD8ACD87A}"/>
                </a:ext>
              </a:extLst>
            </p:cNvPr>
            <p:cNvSpPr/>
            <p:nvPr/>
          </p:nvSpPr>
          <p:spPr>
            <a:xfrm rot="13454566">
              <a:off x="3895918" y="4254931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2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01A06E7-5A8B-4C9B-8195-DF6C63243947}"/>
                </a:ext>
              </a:extLst>
            </p:cNvPr>
            <p:cNvSpPr/>
            <p:nvPr/>
          </p:nvSpPr>
          <p:spPr>
            <a:xfrm rot="13454566">
              <a:off x="3895918" y="4094304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2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46C2BFB-B2BE-44D6-AAAA-8A930B05DA82}"/>
                </a:ext>
              </a:extLst>
            </p:cNvPr>
            <p:cNvSpPr/>
            <p:nvPr/>
          </p:nvSpPr>
          <p:spPr>
            <a:xfrm rot="13454566">
              <a:off x="3895918" y="3933677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2" dirty="0"/>
            </a:p>
          </p:txBody>
        </p:sp>
      </p:grpSp>
      <p:pic>
        <p:nvPicPr>
          <p:cNvPr id="115" name="Picture 114" descr="A picture containing animal, lizard&#10;&#10;Description generated with high confidence">
            <a:extLst>
              <a:ext uri="{FF2B5EF4-FFF2-40B4-BE49-F238E27FC236}">
                <a16:creationId xmlns:a16="http://schemas.microsoft.com/office/drawing/2014/main" id="{30362E4D-8103-457D-ADE1-5B1C09463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581" y="5447451"/>
            <a:ext cx="2093854" cy="1302487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8A06A45-E9B3-4D06-84A9-8B09BA4C38F6}"/>
              </a:ext>
            </a:extLst>
          </p:cNvPr>
          <p:cNvGrpSpPr/>
          <p:nvPr/>
        </p:nvGrpSpPr>
        <p:grpSpPr>
          <a:xfrm>
            <a:off x="4286265" y="5766979"/>
            <a:ext cx="1405993" cy="772807"/>
            <a:chOff x="6092439" y="291756"/>
            <a:chExt cx="2232243" cy="139786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5EDD5F5-97C4-46EB-B48E-443F9BF55FEA}"/>
                </a:ext>
              </a:extLst>
            </p:cNvPr>
            <p:cNvSpPr/>
            <p:nvPr/>
          </p:nvSpPr>
          <p:spPr>
            <a:xfrm>
              <a:off x="6243467" y="291756"/>
              <a:ext cx="1887231" cy="1397860"/>
            </a:xfrm>
            <a:prstGeom prst="rect">
              <a:avLst/>
            </a:prstGeom>
            <a:solidFill>
              <a:srgbClr val="DAE3F3">
                <a:alpha val="6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72"/>
            </a:p>
          </p:txBody>
        </p:sp>
        <p:pic>
          <p:nvPicPr>
            <p:cNvPr id="132" name="Picture 13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C5BF7B7C-3D74-4271-911A-93FB8678F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85" b="24995"/>
            <a:stretch/>
          </p:blipFill>
          <p:spPr>
            <a:xfrm>
              <a:off x="6092439" y="432486"/>
              <a:ext cx="2232243" cy="1109865"/>
            </a:xfrm>
            <a:prstGeom prst="rect">
              <a:avLst/>
            </a:prstGeom>
            <a:ln w="38100">
              <a:noFill/>
            </a:ln>
          </p:spPr>
        </p:pic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E8CB6B-E581-4C68-A4F6-5A1E849B6A40}"/>
              </a:ext>
            </a:extLst>
          </p:cNvPr>
          <p:cNvCxnSpPr>
            <a:cxnSpLocks/>
          </p:cNvCxnSpPr>
          <p:nvPr/>
        </p:nvCxnSpPr>
        <p:spPr>
          <a:xfrm>
            <a:off x="3680937" y="6117728"/>
            <a:ext cx="6138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 descr="A picture containing animal, invertebrate, starfish, echinoderm&#10;&#10;Description generated with very high confidence">
            <a:extLst>
              <a:ext uri="{FF2B5EF4-FFF2-40B4-BE49-F238E27FC236}">
                <a16:creationId xmlns:a16="http://schemas.microsoft.com/office/drawing/2014/main" id="{986833EC-92E7-4932-A695-81C3FDE001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50" y="5504856"/>
            <a:ext cx="2023048" cy="1258442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2D5002BC-81AC-469D-8EA9-987BC4A76FA6}"/>
              </a:ext>
            </a:extLst>
          </p:cNvPr>
          <p:cNvSpPr/>
          <p:nvPr/>
        </p:nvSpPr>
        <p:spPr>
          <a:xfrm>
            <a:off x="6706478" y="6460301"/>
            <a:ext cx="208501" cy="181047"/>
          </a:xfrm>
          <a:prstGeom prst="rect">
            <a:avLst/>
          </a:prstGeom>
          <a:noFill/>
          <a:ln w="381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72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6132F22-557C-49C5-827D-54025916345F}"/>
              </a:ext>
            </a:extLst>
          </p:cNvPr>
          <p:cNvSpPr/>
          <p:nvPr/>
        </p:nvSpPr>
        <p:spPr>
          <a:xfrm>
            <a:off x="4628071" y="6286240"/>
            <a:ext cx="107297" cy="60393"/>
          </a:xfrm>
          <a:prstGeom prst="rect">
            <a:avLst/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72"/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CA357448-54D2-48BB-9C2F-7149C9B37F83}"/>
              </a:ext>
            </a:extLst>
          </p:cNvPr>
          <p:cNvSpPr/>
          <p:nvPr/>
        </p:nvSpPr>
        <p:spPr>
          <a:xfrm>
            <a:off x="6265478" y="5992041"/>
            <a:ext cx="357846" cy="21624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72"/>
          </a:p>
        </p:txBody>
      </p:sp>
      <p:sp>
        <p:nvSpPr>
          <p:cNvPr id="122" name="Arrow: Right 121">
            <a:extLst>
              <a:ext uri="{FF2B5EF4-FFF2-40B4-BE49-F238E27FC236}">
                <a16:creationId xmlns:a16="http://schemas.microsoft.com/office/drawing/2014/main" id="{7F5FE732-5D8B-4C2F-B48D-EA224BE4BAD3}"/>
              </a:ext>
            </a:extLst>
          </p:cNvPr>
          <p:cNvSpPr/>
          <p:nvPr/>
        </p:nvSpPr>
        <p:spPr>
          <a:xfrm>
            <a:off x="8368528" y="5992041"/>
            <a:ext cx="357846" cy="21624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72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61D6635-BD2F-415E-A6B2-9A18D2414E56}"/>
              </a:ext>
            </a:extLst>
          </p:cNvPr>
          <p:cNvSpPr txBox="1"/>
          <p:nvPr/>
        </p:nvSpPr>
        <p:spPr>
          <a:xfrm rot="1851997">
            <a:off x="2695658" y="5419748"/>
            <a:ext cx="484631" cy="220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72" dirty="0"/>
              <a:t>View 1</a:t>
            </a:r>
            <a:endParaRPr lang="en-US" sz="1372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33B430F-81DA-4CF4-915B-7CCD5B7A06FE}"/>
              </a:ext>
            </a:extLst>
          </p:cNvPr>
          <p:cNvSpPr txBox="1"/>
          <p:nvPr/>
        </p:nvSpPr>
        <p:spPr>
          <a:xfrm rot="20984477">
            <a:off x="2190780" y="6610704"/>
            <a:ext cx="484631" cy="220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72" dirty="0"/>
              <a:t>View 2</a:t>
            </a:r>
            <a:endParaRPr lang="en-US" sz="1372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1774EA1-587D-42CA-A152-57A9C6609D47}"/>
              </a:ext>
            </a:extLst>
          </p:cNvPr>
          <p:cNvSpPr txBox="1"/>
          <p:nvPr/>
        </p:nvSpPr>
        <p:spPr>
          <a:xfrm rot="3416852">
            <a:off x="810574" y="6152302"/>
            <a:ext cx="502118" cy="220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72" dirty="0"/>
              <a:t>View N</a:t>
            </a:r>
            <a:endParaRPr lang="en-US" sz="1372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8F31520-AECC-4A91-9950-45A9D71A496A}"/>
              </a:ext>
            </a:extLst>
          </p:cNvPr>
          <p:cNvSpPr txBox="1"/>
          <p:nvPr/>
        </p:nvSpPr>
        <p:spPr>
          <a:xfrm>
            <a:off x="8276724" y="6190363"/>
            <a:ext cx="548613" cy="220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72" i="1" dirty="0"/>
              <a:t>N Views</a:t>
            </a:r>
            <a:endParaRPr lang="en-US" sz="1372" i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FFE26C7-5BF0-40A7-8D84-E9AD026915DB}"/>
              </a:ext>
            </a:extLst>
          </p:cNvPr>
          <p:cNvSpPr txBox="1"/>
          <p:nvPr/>
        </p:nvSpPr>
        <p:spPr>
          <a:xfrm>
            <a:off x="1599896" y="4925778"/>
            <a:ext cx="682642" cy="220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72" dirty="0"/>
              <a:t>GT surface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0430B81-019D-45F9-8289-2CE6074C71DB}"/>
              </a:ext>
            </a:extLst>
          </p:cNvPr>
          <p:cNvSpPr/>
          <p:nvPr/>
        </p:nvSpPr>
        <p:spPr>
          <a:xfrm>
            <a:off x="7077172" y="5306919"/>
            <a:ext cx="617540" cy="220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72" dirty="0"/>
              <a:t>GT 1-VPC</a:t>
            </a:r>
            <a:endParaRPr lang="en-US" sz="1372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AB09946-9BCA-4DAE-BBEF-7A4D3ABCE11A}"/>
              </a:ext>
            </a:extLst>
          </p:cNvPr>
          <p:cNvSpPr/>
          <p:nvPr/>
        </p:nvSpPr>
        <p:spPr>
          <a:xfrm>
            <a:off x="9890051" y="5342547"/>
            <a:ext cx="622203" cy="220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72" dirty="0"/>
              <a:t>GT MVPC</a:t>
            </a:r>
            <a:endParaRPr lang="en-US" sz="1372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61341A2-AB02-4B8E-A287-AD3A8DCBD794}"/>
              </a:ext>
            </a:extLst>
          </p:cNvPr>
          <p:cNvSpPr/>
          <p:nvPr/>
        </p:nvSpPr>
        <p:spPr>
          <a:xfrm>
            <a:off x="4358982" y="5336851"/>
            <a:ext cx="839943" cy="220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72" dirty="0"/>
              <a:t>2D Projection</a:t>
            </a:r>
            <a:endParaRPr lang="en-US" sz="1372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641-2286-4D9C-B1CC-51906A19F57D}"/>
              </a:ext>
            </a:extLst>
          </p:cNvPr>
          <p:cNvSpPr/>
          <p:nvPr/>
        </p:nvSpPr>
        <p:spPr bwMode="auto">
          <a:xfrm>
            <a:off x="-22111" y="4796613"/>
            <a:ext cx="12527620" cy="20585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09227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D1F-B3F8-4155-99B5-7908FE8C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Point Networks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9D63F013-941F-46DE-B5D1-7B7AAF679DD3}"/>
              </a:ext>
            </a:extLst>
          </p:cNvPr>
          <p:cNvSpPr/>
          <p:nvPr/>
        </p:nvSpPr>
        <p:spPr>
          <a:xfrm>
            <a:off x="580707" y="4363181"/>
            <a:ext cx="727091" cy="796869"/>
          </a:xfrm>
          <a:prstGeom prst="cube">
            <a:avLst>
              <a:gd name="adj" fmla="val 59997"/>
            </a:avLst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Light Gray Pyramid">
                <a:extLst>
                  <a:ext uri="{FF2B5EF4-FFF2-40B4-BE49-F238E27FC236}">
                    <a16:creationId xmlns:a16="http://schemas.microsoft.com/office/drawing/2014/main" id="{32BA170F-CE7F-4B87-AE4C-F9DB14FD088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0635557">
              <a:off x="588084" y="4794376"/>
              <a:ext cx="298253" cy="379030"/>
            </p:xfrm>
            <a:graphic>
              <a:graphicData uri="http://schemas.microsoft.com/office/drawing/2017/model3d">
                <am3d:model3d r:embed="rId3">
                  <am3d:spPr>
                    <a:xfrm rot="20635557">
                      <a:off x="0" y="0"/>
                      <a:ext cx="298253" cy="379030"/>
                    </a:xfrm>
                    <a:prstGeom prst="rect">
                      <a:avLst/>
                    </a:prstGeom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72970" ay="1420593" az="6072029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412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Light Gray Pyramid">
                <a:extLst>
                  <a:ext uri="{FF2B5EF4-FFF2-40B4-BE49-F238E27FC236}">
                    <a16:creationId xmlns:a16="http://schemas.microsoft.com/office/drawing/2014/main" id="{32BA170F-CE7F-4B87-AE4C-F9DB14FD08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635557">
                <a:off x="588084" y="4794376"/>
                <a:ext cx="298253" cy="37903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4002FF7B-D80D-4FF3-A3D2-4BFBEEB02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17" y="2463818"/>
            <a:ext cx="1633054" cy="1633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B9911-F40D-4A3B-AA9C-E4F9C1FC1E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95" y="4209447"/>
            <a:ext cx="1631869" cy="1631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205F8D-0D5A-4BF3-9B19-42022EE57513}"/>
              </a:ext>
            </a:extLst>
          </p:cNvPr>
          <p:cNvSpPr/>
          <p:nvPr/>
        </p:nvSpPr>
        <p:spPr>
          <a:xfrm>
            <a:off x="6620795" y="2760921"/>
            <a:ext cx="1158879" cy="1158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 descr="A plane flying in the air&#10;&#10;Description generated with high confidence">
            <a:extLst>
              <a:ext uri="{FF2B5EF4-FFF2-40B4-BE49-F238E27FC236}">
                <a16:creationId xmlns:a16="http://schemas.microsoft.com/office/drawing/2014/main" id="{C723225C-0F4D-40E0-AAFD-5278994CF3C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7" t="24196" r="22893" b="20216"/>
          <a:stretch/>
        </p:blipFill>
        <p:spPr>
          <a:xfrm>
            <a:off x="291949" y="2842298"/>
            <a:ext cx="1192312" cy="108155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</p:pic>
      <p:sp>
        <p:nvSpPr>
          <p:cNvPr id="11" name="Cube 10">
            <a:extLst>
              <a:ext uri="{FF2B5EF4-FFF2-40B4-BE49-F238E27FC236}">
                <a16:creationId xmlns:a16="http://schemas.microsoft.com/office/drawing/2014/main" id="{E8910F5D-9DA7-460A-BDAF-6ADE1FA3F77A}"/>
              </a:ext>
            </a:extLst>
          </p:cNvPr>
          <p:cNvSpPr/>
          <p:nvPr/>
        </p:nvSpPr>
        <p:spPr>
          <a:xfrm>
            <a:off x="1288954" y="2683299"/>
            <a:ext cx="369493" cy="1323658"/>
          </a:xfrm>
          <a:prstGeom prst="cube">
            <a:avLst>
              <a:gd name="adj" fmla="val 8970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496DE51-C87A-43FE-8130-1F94604598AA}"/>
              </a:ext>
            </a:extLst>
          </p:cNvPr>
          <p:cNvSpPr/>
          <p:nvPr/>
        </p:nvSpPr>
        <p:spPr>
          <a:xfrm>
            <a:off x="1418039" y="2929278"/>
            <a:ext cx="261700" cy="831373"/>
          </a:xfrm>
          <a:prstGeom prst="cube">
            <a:avLst>
              <a:gd name="adj" fmla="val 79146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FB295C4-ABBC-421A-B563-016E0EC651FA}"/>
              </a:ext>
            </a:extLst>
          </p:cNvPr>
          <p:cNvSpPr/>
          <p:nvPr/>
        </p:nvSpPr>
        <p:spPr>
          <a:xfrm>
            <a:off x="1541600" y="3077387"/>
            <a:ext cx="261700" cy="535149"/>
          </a:xfrm>
          <a:prstGeom prst="cube">
            <a:avLst>
              <a:gd name="adj" fmla="val 6132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479B9F8-244C-4CD1-8303-27E7E27AEE02}"/>
              </a:ext>
            </a:extLst>
          </p:cNvPr>
          <p:cNvSpPr/>
          <p:nvPr/>
        </p:nvSpPr>
        <p:spPr>
          <a:xfrm>
            <a:off x="1708110" y="3198547"/>
            <a:ext cx="331643" cy="283958"/>
          </a:xfrm>
          <a:prstGeom prst="cube">
            <a:avLst>
              <a:gd name="adj" fmla="val 28248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pic>
        <p:nvPicPr>
          <p:cNvPr id="15" name="Picture 14" descr="A close up of a coral&#10;&#10;Description generated with high confidence">
            <a:extLst>
              <a:ext uri="{FF2B5EF4-FFF2-40B4-BE49-F238E27FC236}">
                <a16:creationId xmlns:a16="http://schemas.microsoft.com/office/drawing/2014/main" id="{5C27FD3C-13F6-4687-A9B1-826A6F4BD3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00" y="2782711"/>
            <a:ext cx="1352528" cy="958535"/>
          </a:xfrm>
          <a:prstGeom prst="rect">
            <a:avLst/>
          </a:prstGeom>
        </p:spPr>
      </p:pic>
      <p:pic>
        <p:nvPicPr>
          <p:cNvPr id="16" name="Picture 15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AD0F03B8-0F94-4EFA-B89C-771473769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00" y="4524048"/>
            <a:ext cx="1352528" cy="958535"/>
          </a:xfrm>
          <a:prstGeom prst="rect">
            <a:avLst/>
          </a:prstGeom>
        </p:spPr>
      </p:pic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0D2B86E3-A401-4E05-A3F9-BA51B51978E5}"/>
              </a:ext>
            </a:extLst>
          </p:cNvPr>
          <p:cNvSpPr/>
          <p:nvPr/>
        </p:nvSpPr>
        <p:spPr>
          <a:xfrm>
            <a:off x="1240014" y="2644498"/>
            <a:ext cx="1003402" cy="1431817"/>
          </a:xfrm>
          <a:prstGeom prst="homePlate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9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DFD80105-8CD3-45C8-91B2-D6C4541D572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47" y="2778321"/>
            <a:ext cx="1065586" cy="1065586"/>
          </a:xfrm>
          <a:prstGeom prst="rect">
            <a:avLst/>
          </a:prstGeom>
          <a:solidFill>
            <a:srgbClr val="000000">
              <a:alpha val="21176"/>
            </a:srgbClr>
          </a:solidFill>
          <a:scene3d>
            <a:camera prst="isometricOffAxis2Right"/>
            <a:lightRig rig="threePt" dir="t"/>
          </a:scene3d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EF612B-315E-4191-AAC5-1EBEDA30073C}"/>
              </a:ext>
            </a:extLst>
          </p:cNvPr>
          <p:cNvSpPr/>
          <p:nvPr/>
        </p:nvSpPr>
        <p:spPr>
          <a:xfrm>
            <a:off x="2520513" y="3294207"/>
            <a:ext cx="415687" cy="15199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001245-CF16-475E-900D-0FCDE41E8D40}"/>
              </a:ext>
            </a:extLst>
          </p:cNvPr>
          <p:cNvGrpSpPr/>
          <p:nvPr/>
        </p:nvGrpSpPr>
        <p:grpSpPr>
          <a:xfrm>
            <a:off x="2297449" y="2984385"/>
            <a:ext cx="132298" cy="771623"/>
            <a:chOff x="3066838" y="2264728"/>
            <a:chExt cx="203715" cy="11881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819BCC-78F4-4757-A8CA-C511543F86DE}"/>
                </a:ext>
              </a:extLst>
            </p:cNvPr>
            <p:cNvSpPr/>
            <p:nvPr/>
          </p:nvSpPr>
          <p:spPr>
            <a:xfrm>
              <a:off x="3066838" y="2264728"/>
              <a:ext cx="203715" cy="1188156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D4A3CC-FACE-420F-BA3F-F44644258CBD}"/>
                </a:ext>
              </a:extLst>
            </p:cNvPr>
            <p:cNvSpPr/>
            <p:nvPr/>
          </p:nvSpPr>
          <p:spPr>
            <a:xfrm>
              <a:off x="3096094" y="2332214"/>
              <a:ext cx="146304" cy="14630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6C599C-9DEA-46FB-816F-3146BB7C1DCF}"/>
                </a:ext>
              </a:extLst>
            </p:cNvPr>
            <p:cNvSpPr/>
            <p:nvPr/>
          </p:nvSpPr>
          <p:spPr>
            <a:xfrm>
              <a:off x="3096094" y="2557670"/>
              <a:ext cx="146304" cy="1463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95980E-E855-407C-A624-FE1EAA69E3B8}"/>
                </a:ext>
              </a:extLst>
            </p:cNvPr>
            <p:cNvSpPr/>
            <p:nvPr/>
          </p:nvSpPr>
          <p:spPr>
            <a:xfrm>
              <a:off x="3096094" y="2783126"/>
              <a:ext cx="146304" cy="14630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1E5FE-2D3E-41D9-8FDD-09382E881BB3}"/>
                </a:ext>
              </a:extLst>
            </p:cNvPr>
            <p:cNvSpPr/>
            <p:nvPr/>
          </p:nvSpPr>
          <p:spPr>
            <a:xfrm>
              <a:off x="3096094" y="3008582"/>
              <a:ext cx="146304" cy="14630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BC5B67-0C27-4003-BA95-F8152F59052B}"/>
                </a:ext>
              </a:extLst>
            </p:cNvPr>
            <p:cNvSpPr/>
            <p:nvPr/>
          </p:nvSpPr>
          <p:spPr>
            <a:xfrm>
              <a:off x="3096094" y="3234037"/>
              <a:ext cx="146304" cy="1463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6C7837-5C96-46F1-8605-E25BF10CEEC7}"/>
              </a:ext>
            </a:extLst>
          </p:cNvPr>
          <p:cNvGrpSpPr/>
          <p:nvPr/>
        </p:nvGrpSpPr>
        <p:grpSpPr>
          <a:xfrm>
            <a:off x="2310617" y="4308424"/>
            <a:ext cx="119931" cy="597063"/>
            <a:chOff x="3068536" y="3598808"/>
            <a:chExt cx="203715" cy="91936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88D6B8-1D65-4186-888B-764E9E37578F}"/>
                </a:ext>
              </a:extLst>
            </p:cNvPr>
            <p:cNvSpPr/>
            <p:nvPr/>
          </p:nvSpPr>
          <p:spPr>
            <a:xfrm>
              <a:off x="3068536" y="3598808"/>
              <a:ext cx="203715" cy="91936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AC70C29-C7B8-413F-A9D2-8EFE758E600E}"/>
                </a:ext>
              </a:extLst>
            </p:cNvPr>
            <p:cNvSpPr/>
            <p:nvPr/>
          </p:nvSpPr>
          <p:spPr>
            <a:xfrm>
              <a:off x="3097241" y="3676398"/>
              <a:ext cx="146304" cy="14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D23FFD3-80E0-4554-A0D6-AEC6911C8A8F}"/>
                </a:ext>
              </a:extLst>
            </p:cNvPr>
            <p:cNvSpPr/>
            <p:nvPr/>
          </p:nvSpPr>
          <p:spPr>
            <a:xfrm>
              <a:off x="3097241" y="3875396"/>
              <a:ext cx="146304" cy="1463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74C603D-22F1-44AA-9C00-12A77F4A86D8}"/>
                </a:ext>
              </a:extLst>
            </p:cNvPr>
            <p:cNvSpPr/>
            <p:nvPr/>
          </p:nvSpPr>
          <p:spPr>
            <a:xfrm>
              <a:off x="3097241" y="4074394"/>
              <a:ext cx="146304" cy="1463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075100-135A-4288-9FBF-EA0442FEB69C}"/>
                </a:ext>
              </a:extLst>
            </p:cNvPr>
            <p:cNvSpPr/>
            <p:nvPr/>
          </p:nvSpPr>
          <p:spPr>
            <a:xfrm>
              <a:off x="3097241" y="4273393"/>
              <a:ext cx="146304" cy="1463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E4494C-EC39-4E41-A637-81714B427C81}"/>
              </a:ext>
            </a:extLst>
          </p:cNvPr>
          <p:cNvGrpSpPr/>
          <p:nvPr/>
        </p:nvGrpSpPr>
        <p:grpSpPr>
          <a:xfrm>
            <a:off x="1885036" y="4732198"/>
            <a:ext cx="132298" cy="597063"/>
            <a:chOff x="3068536" y="3598808"/>
            <a:chExt cx="203715" cy="91936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DAA378-D407-45E6-B16A-D081F39AD188}"/>
                </a:ext>
              </a:extLst>
            </p:cNvPr>
            <p:cNvSpPr/>
            <p:nvPr/>
          </p:nvSpPr>
          <p:spPr>
            <a:xfrm>
              <a:off x="3068536" y="3598808"/>
              <a:ext cx="203715" cy="91936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F91667-164C-44C5-93BA-D3B04826561B}"/>
                </a:ext>
              </a:extLst>
            </p:cNvPr>
            <p:cNvSpPr/>
            <p:nvPr/>
          </p:nvSpPr>
          <p:spPr>
            <a:xfrm>
              <a:off x="3097241" y="3676398"/>
              <a:ext cx="146304" cy="1463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43C00D9-B7B2-40E6-9F59-FF0F4D9F389A}"/>
                </a:ext>
              </a:extLst>
            </p:cNvPr>
            <p:cNvSpPr/>
            <p:nvPr/>
          </p:nvSpPr>
          <p:spPr>
            <a:xfrm>
              <a:off x="3097241" y="3875396"/>
              <a:ext cx="146304" cy="1463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6AA0FB-975B-4389-8495-0FBC0032E0C8}"/>
                </a:ext>
              </a:extLst>
            </p:cNvPr>
            <p:cNvSpPr/>
            <p:nvPr/>
          </p:nvSpPr>
          <p:spPr>
            <a:xfrm>
              <a:off x="3097241" y="4074394"/>
              <a:ext cx="146304" cy="1463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AD58F93-1A22-407E-8A7E-D22DA7E013A3}"/>
                </a:ext>
              </a:extLst>
            </p:cNvPr>
            <p:cNvSpPr/>
            <p:nvPr/>
          </p:nvSpPr>
          <p:spPr>
            <a:xfrm>
              <a:off x="3097241" y="4273393"/>
              <a:ext cx="146304" cy="146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22BDEA-7722-45C8-B0FB-838C7800485E}"/>
              </a:ext>
            </a:extLst>
          </p:cNvPr>
          <p:cNvGrpSpPr/>
          <p:nvPr/>
        </p:nvGrpSpPr>
        <p:grpSpPr>
          <a:xfrm>
            <a:off x="2991359" y="2683302"/>
            <a:ext cx="132298" cy="1373804"/>
            <a:chOff x="4126122" y="1788216"/>
            <a:chExt cx="203715" cy="211540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0BF08B8-9848-49CD-B881-965879AF4792}"/>
                </a:ext>
              </a:extLst>
            </p:cNvPr>
            <p:cNvGrpSpPr/>
            <p:nvPr/>
          </p:nvGrpSpPr>
          <p:grpSpPr>
            <a:xfrm>
              <a:off x="4126122" y="1788216"/>
              <a:ext cx="203715" cy="1188156"/>
              <a:chOff x="3066838" y="2264728"/>
              <a:chExt cx="203715" cy="118815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1586819-13AF-4ED5-AEA5-E1B4253C08AF}"/>
                  </a:ext>
                </a:extLst>
              </p:cNvPr>
              <p:cNvSpPr/>
              <p:nvPr/>
            </p:nvSpPr>
            <p:spPr>
              <a:xfrm>
                <a:off x="3066838" y="2264728"/>
                <a:ext cx="203715" cy="118815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BD14757-8345-40EC-BADF-9D570A17A9EC}"/>
                  </a:ext>
                </a:extLst>
              </p:cNvPr>
              <p:cNvSpPr/>
              <p:nvPr/>
            </p:nvSpPr>
            <p:spPr>
              <a:xfrm>
                <a:off x="3096094" y="2332214"/>
                <a:ext cx="146304" cy="1463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52A5D6D-D2CF-4FA8-9DCA-13A3BDA57B4B}"/>
                  </a:ext>
                </a:extLst>
              </p:cNvPr>
              <p:cNvSpPr/>
              <p:nvPr/>
            </p:nvSpPr>
            <p:spPr>
              <a:xfrm>
                <a:off x="3096094" y="2557670"/>
                <a:ext cx="146304" cy="14630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6182939-73D3-4D1F-9254-C456F0546BCA}"/>
                  </a:ext>
                </a:extLst>
              </p:cNvPr>
              <p:cNvSpPr/>
              <p:nvPr/>
            </p:nvSpPr>
            <p:spPr>
              <a:xfrm>
                <a:off x="3096094" y="2783126"/>
                <a:ext cx="146304" cy="14630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8EA9524-9804-41CB-9786-A08A1155684B}"/>
                  </a:ext>
                </a:extLst>
              </p:cNvPr>
              <p:cNvSpPr/>
              <p:nvPr/>
            </p:nvSpPr>
            <p:spPr>
              <a:xfrm>
                <a:off x="3096094" y="3008582"/>
                <a:ext cx="146304" cy="14630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AFF7A18-B4C9-44C6-9CB0-B550FD872046}"/>
                  </a:ext>
                </a:extLst>
              </p:cNvPr>
              <p:cNvSpPr/>
              <p:nvPr/>
            </p:nvSpPr>
            <p:spPr>
              <a:xfrm>
                <a:off x="3096094" y="3234037"/>
                <a:ext cx="146304" cy="14630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01CCE31-4C50-463F-AD23-972AD0A26664}"/>
                </a:ext>
              </a:extLst>
            </p:cNvPr>
            <p:cNvGrpSpPr/>
            <p:nvPr/>
          </p:nvGrpSpPr>
          <p:grpSpPr>
            <a:xfrm>
              <a:off x="4126122" y="2984255"/>
              <a:ext cx="203715" cy="919364"/>
              <a:chOff x="3068536" y="3598808"/>
              <a:chExt cx="203715" cy="91936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90DF88-0A39-4F82-B891-559C8465BB5B}"/>
                  </a:ext>
                </a:extLst>
              </p:cNvPr>
              <p:cNvSpPr/>
              <p:nvPr/>
            </p:nvSpPr>
            <p:spPr>
              <a:xfrm>
                <a:off x="3068536" y="3598808"/>
                <a:ext cx="203715" cy="91936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376353-89A5-4964-834E-E7EE12D7F85A}"/>
                  </a:ext>
                </a:extLst>
              </p:cNvPr>
              <p:cNvSpPr/>
              <p:nvPr/>
            </p:nvSpPr>
            <p:spPr>
              <a:xfrm>
                <a:off x="3097241" y="3676398"/>
                <a:ext cx="146304" cy="1463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0C123A9-B876-470F-9255-7AA43FA45AB8}"/>
                  </a:ext>
                </a:extLst>
              </p:cNvPr>
              <p:cNvSpPr/>
              <p:nvPr/>
            </p:nvSpPr>
            <p:spPr>
              <a:xfrm>
                <a:off x="3097241" y="3875396"/>
                <a:ext cx="146304" cy="14630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01A6E6B-7D41-4004-B6C6-17959C533F22}"/>
                  </a:ext>
                </a:extLst>
              </p:cNvPr>
              <p:cNvSpPr/>
              <p:nvPr/>
            </p:nvSpPr>
            <p:spPr>
              <a:xfrm>
                <a:off x="3097241" y="4074394"/>
                <a:ext cx="146304" cy="14630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DFB083C-E282-4CB6-975F-357A9DF51F01}"/>
                  </a:ext>
                </a:extLst>
              </p:cNvPr>
              <p:cNvSpPr/>
              <p:nvPr/>
            </p:nvSpPr>
            <p:spPr>
              <a:xfrm>
                <a:off x="3097241" y="4273393"/>
                <a:ext cx="146304" cy="14630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699383-F2A5-4F99-A950-82E269E0E4CB}"/>
              </a:ext>
            </a:extLst>
          </p:cNvPr>
          <p:cNvGrpSpPr/>
          <p:nvPr/>
        </p:nvGrpSpPr>
        <p:grpSpPr>
          <a:xfrm>
            <a:off x="2996198" y="4456006"/>
            <a:ext cx="132298" cy="1366303"/>
            <a:chOff x="4133571" y="4517860"/>
            <a:chExt cx="203715" cy="210385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DAEA08A-0B72-4035-BFDF-BB3C7F363E29}"/>
                </a:ext>
              </a:extLst>
            </p:cNvPr>
            <p:cNvGrpSpPr/>
            <p:nvPr/>
          </p:nvGrpSpPr>
          <p:grpSpPr>
            <a:xfrm>
              <a:off x="4133571" y="4517860"/>
              <a:ext cx="203715" cy="1188156"/>
              <a:chOff x="3066838" y="2264728"/>
              <a:chExt cx="203715" cy="118815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DB2698D-6E3D-4080-9EB1-F0AD2C0AE243}"/>
                  </a:ext>
                </a:extLst>
              </p:cNvPr>
              <p:cNvSpPr/>
              <p:nvPr/>
            </p:nvSpPr>
            <p:spPr>
              <a:xfrm>
                <a:off x="3066838" y="2264728"/>
                <a:ext cx="203715" cy="118815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D1D43CB-8E57-4100-9A2B-709A6A150075}"/>
                  </a:ext>
                </a:extLst>
              </p:cNvPr>
              <p:cNvSpPr/>
              <p:nvPr/>
            </p:nvSpPr>
            <p:spPr>
              <a:xfrm>
                <a:off x="3096094" y="2332214"/>
                <a:ext cx="146304" cy="1463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59AB8AE-217E-48CC-9ADD-C1D779C3906B}"/>
                  </a:ext>
                </a:extLst>
              </p:cNvPr>
              <p:cNvSpPr/>
              <p:nvPr/>
            </p:nvSpPr>
            <p:spPr>
              <a:xfrm>
                <a:off x="3096094" y="2557670"/>
                <a:ext cx="146304" cy="14630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E158B7D-8D0D-4E01-8EDB-F35CE7CADA27}"/>
                  </a:ext>
                </a:extLst>
              </p:cNvPr>
              <p:cNvSpPr/>
              <p:nvPr/>
            </p:nvSpPr>
            <p:spPr>
              <a:xfrm>
                <a:off x="3096094" y="2783126"/>
                <a:ext cx="146304" cy="14630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29ED090-FB3B-45FE-99BA-293DBE730525}"/>
                  </a:ext>
                </a:extLst>
              </p:cNvPr>
              <p:cNvSpPr/>
              <p:nvPr/>
            </p:nvSpPr>
            <p:spPr>
              <a:xfrm>
                <a:off x="3096094" y="3008582"/>
                <a:ext cx="146304" cy="14630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86458FA-E50E-4812-BE82-2F7D22D309B6}"/>
                  </a:ext>
                </a:extLst>
              </p:cNvPr>
              <p:cNvSpPr/>
              <p:nvPr/>
            </p:nvSpPr>
            <p:spPr>
              <a:xfrm>
                <a:off x="3096094" y="3234037"/>
                <a:ext cx="146304" cy="14630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B83B5CB-909D-4A86-96DD-65713A276B0B}"/>
                </a:ext>
              </a:extLst>
            </p:cNvPr>
            <p:cNvGrpSpPr/>
            <p:nvPr/>
          </p:nvGrpSpPr>
          <p:grpSpPr>
            <a:xfrm>
              <a:off x="4133571" y="5702348"/>
              <a:ext cx="203715" cy="919364"/>
              <a:chOff x="3068536" y="3598808"/>
              <a:chExt cx="203715" cy="91936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FAFB579-BF26-4779-93BD-F72D388744AA}"/>
                  </a:ext>
                </a:extLst>
              </p:cNvPr>
              <p:cNvSpPr/>
              <p:nvPr/>
            </p:nvSpPr>
            <p:spPr>
              <a:xfrm>
                <a:off x="3068536" y="3598808"/>
                <a:ext cx="203715" cy="91936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43F39B0-957E-49C8-AEFB-13122F6A5C20}"/>
                  </a:ext>
                </a:extLst>
              </p:cNvPr>
              <p:cNvSpPr/>
              <p:nvPr/>
            </p:nvSpPr>
            <p:spPr>
              <a:xfrm>
                <a:off x="3097241" y="3676398"/>
                <a:ext cx="146304" cy="14630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DAFA535-F074-4395-A5AB-3FB82FBC66D1}"/>
                  </a:ext>
                </a:extLst>
              </p:cNvPr>
              <p:cNvSpPr/>
              <p:nvPr/>
            </p:nvSpPr>
            <p:spPr>
              <a:xfrm>
                <a:off x="3097241" y="3875396"/>
                <a:ext cx="146304" cy="14630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5E22EF7-38AC-4DC8-B0DB-45931D61E2A8}"/>
                  </a:ext>
                </a:extLst>
              </p:cNvPr>
              <p:cNvSpPr/>
              <p:nvPr/>
            </p:nvSpPr>
            <p:spPr>
              <a:xfrm>
                <a:off x="3097241" y="4074394"/>
                <a:ext cx="146304" cy="14630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BCB4955-8627-4061-9893-B9620D96EBE0}"/>
                  </a:ext>
                </a:extLst>
              </p:cNvPr>
              <p:cNvSpPr/>
              <p:nvPr/>
            </p:nvSpPr>
            <p:spPr>
              <a:xfrm>
                <a:off x="3097241" y="4273393"/>
                <a:ext cx="146304" cy="1463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0631E9E9-9F40-48AD-9F1D-9A23B36D1C9B}"/>
              </a:ext>
            </a:extLst>
          </p:cNvPr>
          <p:cNvSpPr/>
          <p:nvPr/>
        </p:nvSpPr>
        <p:spPr>
          <a:xfrm rot="3508820">
            <a:off x="2374668" y="4020885"/>
            <a:ext cx="712606" cy="15199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847DCA4D-D9AA-43BE-810E-EBA1D447A98A}"/>
              </a:ext>
            </a:extLst>
          </p:cNvPr>
          <p:cNvSpPr/>
          <p:nvPr/>
        </p:nvSpPr>
        <p:spPr>
          <a:xfrm rot="19163608">
            <a:off x="2514691" y="4039226"/>
            <a:ext cx="475071" cy="15199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3D246D1A-79E8-4E51-B3AE-8C1C7B917EE6}"/>
              </a:ext>
            </a:extLst>
          </p:cNvPr>
          <p:cNvSpPr/>
          <p:nvPr/>
        </p:nvSpPr>
        <p:spPr>
          <a:xfrm rot="555559">
            <a:off x="2261834" y="5364581"/>
            <a:ext cx="712606" cy="15199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F8C783-AFC9-4674-A9A4-12F9340FAA9C}"/>
              </a:ext>
            </a:extLst>
          </p:cNvPr>
          <p:cNvSpPr txBox="1"/>
          <p:nvPr/>
        </p:nvSpPr>
        <p:spPr>
          <a:xfrm>
            <a:off x="1185983" y="2315669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Encoder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E64757-13C2-4599-A39A-354C71713E59}"/>
              </a:ext>
            </a:extLst>
          </p:cNvPr>
          <p:cNvSpPr txBox="1"/>
          <p:nvPr/>
        </p:nvSpPr>
        <p:spPr>
          <a:xfrm>
            <a:off x="4096579" y="2313408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050"/>
                </a:solidFill>
              </a:rPr>
              <a:t>Decoder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8D96157-2709-43CD-A6A0-60727731F255}"/>
              </a:ext>
            </a:extLst>
          </p:cNvPr>
          <p:cNvGrpSpPr/>
          <p:nvPr/>
        </p:nvGrpSpPr>
        <p:grpSpPr>
          <a:xfrm rot="16393094">
            <a:off x="2066089" y="4752831"/>
            <a:ext cx="207622" cy="206240"/>
            <a:chOff x="2908914" y="5089365"/>
            <a:chExt cx="319698" cy="31757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14680F9-06BD-4281-B2A6-302AE83920BD}"/>
                </a:ext>
              </a:extLst>
            </p:cNvPr>
            <p:cNvSpPr/>
            <p:nvPr/>
          </p:nvSpPr>
          <p:spPr>
            <a:xfrm>
              <a:off x="2908914" y="5089365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767D325-B7F0-4434-B3E3-74A8357A0AAB}"/>
                </a:ext>
              </a:extLst>
            </p:cNvPr>
            <p:cNvSpPr/>
            <p:nvPr/>
          </p:nvSpPr>
          <p:spPr>
            <a:xfrm>
              <a:off x="3023043" y="5202431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6B93E9F-F2E0-414D-ACCF-CAF251D45DE4}"/>
                </a:ext>
              </a:extLst>
            </p:cNvPr>
            <p:cNvSpPr/>
            <p:nvPr/>
          </p:nvSpPr>
          <p:spPr>
            <a:xfrm>
              <a:off x="3137172" y="5315497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96EF3B6-E719-499C-A839-EB36B0E727C5}"/>
                  </a:ext>
                </a:extLst>
              </p:cNvPr>
              <p:cNvSpPr/>
              <p:nvPr/>
            </p:nvSpPr>
            <p:spPr>
              <a:xfrm>
                <a:off x="2064959" y="4880820"/>
                <a:ext cx="411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96EF3B6-E719-499C-A839-EB36B0E72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959" y="4880820"/>
                <a:ext cx="4115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Cube 77">
            <a:extLst>
              <a:ext uri="{FF2B5EF4-FFF2-40B4-BE49-F238E27FC236}">
                <a16:creationId xmlns:a16="http://schemas.microsoft.com/office/drawing/2014/main" id="{896F9DCB-437C-41D6-ACEC-E9B1C6312376}"/>
              </a:ext>
            </a:extLst>
          </p:cNvPr>
          <p:cNvSpPr/>
          <p:nvPr/>
        </p:nvSpPr>
        <p:spPr>
          <a:xfrm>
            <a:off x="3900478" y="3196998"/>
            <a:ext cx="331643" cy="283958"/>
          </a:xfrm>
          <a:prstGeom prst="cube">
            <a:avLst>
              <a:gd name="adj" fmla="val 28248"/>
            </a:avLst>
          </a:prstGeom>
          <a:solidFill>
            <a:srgbClr val="FF7C80"/>
          </a:solidFill>
          <a:ln>
            <a:solidFill>
              <a:srgbClr val="FF7C8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A4CFEBC8-1DB3-4D2E-91AD-6F501A138532}"/>
              </a:ext>
            </a:extLst>
          </p:cNvPr>
          <p:cNvSpPr/>
          <p:nvPr/>
        </p:nvSpPr>
        <p:spPr>
          <a:xfrm flipH="1">
            <a:off x="3765849" y="2640704"/>
            <a:ext cx="1224935" cy="1431817"/>
          </a:xfrm>
          <a:prstGeom prst="homePlate">
            <a:avLst>
              <a:gd name="adj" fmla="val 46294"/>
            </a:avLst>
          </a:prstGeom>
          <a:noFill/>
          <a:ln>
            <a:solidFill>
              <a:srgbClr val="FF5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E50720-66A7-453D-8246-E2DF5A683E4F}"/>
              </a:ext>
            </a:extLst>
          </p:cNvPr>
          <p:cNvGrpSpPr/>
          <p:nvPr/>
        </p:nvGrpSpPr>
        <p:grpSpPr>
          <a:xfrm>
            <a:off x="3015314" y="4108773"/>
            <a:ext cx="59383" cy="268015"/>
            <a:chOff x="3895918" y="3933677"/>
            <a:chExt cx="91440" cy="41269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E75C84F-A998-44E9-8EE6-B4E1CA9FC23B}"/>
                </a:ext>
              </a:extLst>
            </p:cNvPr>
            <p:cNvSpPr/>
            <p:nvPr/>
          </p:nvSpPr>
          <p:spPr>
            <a:xfrm rot="13454566">
              <a:off x="3895918" y="4254931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AE7307C-0D58-4B5C-A685-21E7E3B5BF77}"/>
                </a:ext>
              </a:extLst>
            </p:cNvPr>
            <p:cNvSpPr/>
            <p:nvPr/>
          </p:nvSpPr>
          <p:spPr>
            <a:xfrm rot="13454566">
              <a:off x="3895918" y="4094304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E425EDA-9F3B-4734-B5B0-1ACCF005DB9F}"/>
                </a:ext>
              </a:extLst>
            </p:cNvPr>
            <p:cNvSpPr/>
            <p:nvPr/>
          </p:nvSpPr>
          <p:spPr>
            <a:xfrm rot="13454566">
              <a:off x="3895918" y="3933677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84" name="Cube 83">
            <a:extLst>
              <a:ext uri="{FF2B5EF4-FFF2-40B4-BE49-F238E27FC236}">
                <a16:creationId xmlns:a16="http://schemas.microsoft.com/office/drawing/2014/main" id="{CB8085FE-9561-4D6A-B083-775F09625486}"/>
              </a:ext>
            </a:extLst>
          </p:cNvPr>
          <p:cNvSpPr/>
          <p:nvPr/>
        </p:nvSpPr>
        <p:spPr>
          <a:xfrm>
            <a:off x="4209238" y="3071398"/>
            <a:ext cx="261700" cy="535149"/>
          </a:xfrm>
          <a:prstGeom prst="cube">
            <a:avLst>
              <a:gd name="adj" fmla="val 61324"/>
            </a:avLst>
          </a:prstGeom>
          <a:solidFill>
            <a:srgbClr val="FF7C80"/>
          </a:solidFill>
          <a:ln>
            <a:solidFill>
              <a:srgbClr val="FF7C8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159D313B-5902-42D9-9EA6-39557E2AB1B2}"/>
              </a:ext>
            </a:extLst>
          </p:cNvPr>
          <p:cNvSpPr/>
          <p:nvPr/>
        </p:nvSpPr>
        <p:spPr>
          <a:xfrm>
            <a:off x="4386224" y="2923290"/>
            <a:ext cx="261700" cy="831373"/>
          </a:xfrm>
          <a:prstGeom prst="cube">
            <a:avLst>
              <a:gd name="adj" fmla="val 79146"/>
            </a:avLst>
          </a:prstGeom>
          <a:solidFill>
            <a:srgbClr val="FF7C80"/>
          </a:solidFill>
          <a:ln>
            <a:solidFill>
              <a:srgbClr val="FF7C8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0E2EA678-6A63-4FDB-BBD7-15655DABC771}"/>
              </a:ext>
            </a:extLst>
          </p:cNvPr>
          <p:cNvSpPr/>
          <p:nvPr/>
        </p:nvSpPr>
        <p:spPr>
          <a:xfrm>
            <a:off x="4561190" y="2677146"/>
            <a:ext cx="369493" cy="1323658"/>
          </a:xfrm>
          <a:prstGeom prst="cube">
            <a:avLst>
              <a:gd name="adj" fmla="val 89707"/>
            </a:avLst>
          </a:prstGeom>
          <a:solidFill>
            <a:srgbClr val="FF7C80"/>
          </a:solidFill>
          <a:ln>
            <a:solidFill>
              <a:srgbClr val="FF7C8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944182E1-EEA5-46AC-B45B-8D4583625121}"/>
              </a:ext>
            </a:extLst>
          </p:cNvPr>
          <p:cNvSpPr/>
          <p:nvPr/>
        </p:nvSpPr>
        <p:spPr>
          <a:xfrm>
            <a:off x="3876718" y="4938469"/>
            <a:ext cx="331643" cy="283958"/>
          </a:xfrm>
          <a:prstGeom prst="cube">
            <a:avLst>
              <a:gd name="adj" fmla="val 28248"/>
            </a:avLst>
          </a:prstGeom>
          <a:solidFill>
            <a:srgbClr val="FF7C80"/>
          </a:solidFill>
          <a:ln>
            <a:solidFill>
              <a:srgbClr val="FF7C8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88" name="Arrow: Pentagon 87">
            <a:extLst>
              <a:ext uri="{FF2B5EF4-FFF2-40B4-BE49-F238E27FC236}">
                <a16:creationId xmlns:a16="http://schemas.microsoft.com/office/drawing/2014/main" id="{29DD1A05-198E-4359-AE87-E01338A59A05}"/>
              </a:ext>
            </a:extLst>
          </p:cNvPr>
          <p:cNvSpPr/>
          <p:nvPr/>
        </p:nvSpPr>
        <p:spPr>
          <a:xfrm flipH="1">
            <a:off x="3742091" y="4382176"/>
            <a:ext cx="1224935" cy="1431817"/>
          </a:xfrm>
          <a:prstGeom prst="homePlate">
            <a:avLst>
              <a:gd name="adj" fmla="val 46294"/>
            </a:avLst>
          </a:prstGeom>
          <a:noFill/>
          <a:ln>
            <a:solidFill>
              <a:srgbClr val="FF5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CAFD5FB3-9E11-4D98-9738-9CD3AC5DA574}"/>
              </a:ext>
            </a:extLst>
          </p:cNvPr>
          <p:cNvSpPr/>
          <p:nvPr/>
        </p:nvSpPr>
        <p:spPr>
          <a:xfrm>
            <a:off x="4185478" y="4812869"/>
            <a:ext cx="261700" cy="535149"/>
          </a:xfrm>
          <a:prstGeom prst="cube">
            <a:avLst>
              <a:gd name="adj" fmla="val 61324"/>
            </a:avLst>
          </a:prstGeom>
          <a:solidFill>
            <a:srgbClr val="FF7C80"/>
          </a:solidFill>
          <a:ln>
            <a:solidFill>
              <a:srgbClr val="FF7C8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67768E9E-31BE-4F0B-BAE4-8A8D4B559D25}"/>
              </a:ext>
            </a:extLst>
          </p:cNvPr>
          <p:cNvSpPr/>
          <p:nvPr/>
        </p:nvSpPr>
        <p:spPr>
          <a:xfrm>
            <a:off x="4362465" y="4664762"/>
            <a:ext cx="261700" cy="831373"/>
          </a:xfrm>
          <a:prstGeom prst="cube">
            <a:avLst>
              <a:gd name="adj" fmla="val 79146"/>
            </a:avLst>
          </a:prstGeom>
          <a:solidFill>
            <a:srgbClr val="FF7C80"/>
          </a:solidFill>
          <a:ln>
            <a:solidFill>
              <a:srgbClr val="FF7C8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B90543B4-CB7C-4BBA-89E4-DF24EFB8836F}"/>
              </a:ext>
            </a:extLst>
          </p:cNvPr>
          <p:cNvSpPr/>
          <p:nvPr/>
        </p:nvSpPr>
        <p:spPr>
          <a:xfrm>
            <a:off x="4537431" y="4418619"/>
            <a:ext cx="369493" cy="1323658"/>
          </a:xfrm>
          <a:prstGeom prst="cube">
            <a:avLst>
              <a:gd name="adj" fmla="val 89707"/>
            </a:avLst>
          </a:prstGeom>
          <a:solidFill>
            <a:srgbClr val="FF7C80"/>
          </a:solidFill>
          <a:ln>
            <a:solidFill>
              <a:srgbClr val="FF7C8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5015AC-E60B-413B-8593-7AC6D1D28867}"/>
              </a:ext>
            </a:extLst>
          </p:cNvPr>
          <p:cNvGrpSpPr/>
          <p:nvPr/>
        </p:nvGrpSpPr>
        <p:grpSpPr>
          <a:xfrm>
            <a:off x="5199265" y="2768985"/>
            <a:ext cx="1065586" cy="1065586"/>
            <a:chOff x="7275459" y="1870519"/>
            <a:chExt cx="1640803" cy="164080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8D93A34-9535-4DAA-ACEE-52A1BA6F2158}"/>
                </a:ext>
              </a:extLst>
            </p:cNvPr>
            <p:cNvSpPr/>
            <p:nvPr/>
          </p:nvSpPr>
          <p:spPr>
            <a:xfrm>
              <a:off x="7277472" y="1872532"/>
              <a:ext cx="1636776" cy="163677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rgbClr val="000000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pic>
          <p:nvPicPr>
            <p:cNvPr id="95" name="Picture 9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2F9B2974-EE54-4ABA-A9D4-8E691337B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459" y="1870519"/>
              <a:ext cx="1640803" cy="1640803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</p:pic>
      </p:grpSp>
      <p:sp>
        <p:nvSpPr>
          <p:cNvPr id="99" name="Arrow: Left-Right 98">
            <a:extLst>
              <a:ext uri="{FF2B5EF4-FFF2-40B4-BE49-F238E27FC236}">
                <a16:creationId xmlns:a16="http://schemas.microsoft.com/office/drawing/2014/main" id="{9C0DC336-A9CC-47E9-8150-692B70998CA9}"/>
              </a:ext>
            </a:extLst>
          </p:cNvPr>
          <p:cNvSpPr/>
          <p:nvPr/>
        </p:nvSpPr>
        <p:spPr>
          <a:xfrm rot="5400000">
            <a:off x="4505929" y="4158591"/>
            <a:ext cx="280075" cy="126836"/>
          </a:xfrm>
          <a:prstGeom prst="leftRightArrow">
            <a:avLst>
              <a:gd name="adj1" fmla="val 50000"/>
              <a:gd name="adj2" fmla="val 38883"/>
            </a:avLst>
          </a:prstGeom>
          <a:solidFill>
            <a:srgbClr val="FFCCCC"/>
          </a:solidFill>
          <a:ln>
            <a:solidFill>
              <a:srgbClr val="FF7C8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6BEF61C-AED7-4A30-ABDE-FB71814F4ADF}"/>
              </a:ext>
            </a:extLst>
          </p:cNvPr>
          <p:cNvSpPr txBox="1"/>
          <p:nvPr/>
        </p:nvSpPr>
        <p:spPr>
          <a:xfrm>
            <a:off x="3569539" y="4112423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5050"/>
                </a:solidFill>
              </a:rPr>
              <a:t>Share weights</a:t>
            </a:r>
            <a:endParaRPr lang="en-US" sz="1200" dirty="0">
              <a:solidFill>
                <a:srgbClr val="FF5050"/>
              </a:solidFill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C66FF2F-FA05-4EE6-893A-0DE63B064261}"/>
              </a:ext>
            </a:extLst>
          </p:cNvPr>
          <p:cNvGrpSpPr/>
          <p:nvPr/>
        </p:nvGrpSpPr>
        <p:grpSpPr>
          <a:xfrm>
            <a:off x="6046656" y="3034026"/>
            <a:ext cx="195209" cy="199185"/>
            <a:chOff x="3628476" y="5603163"/>
            <a:chExt cx="491840" cy="50186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DBF2059-C455-4E0F-8530-B8D70A3EA806}"/>
                </a:ext>
              </a:extLst>
            </p:cNvPr>
            <p:cNvSpPr/>
            <p:nvPr/>
          </p:nvSpPr>
          <p:spPr>
            <a:xfrm>
              <a:off x="3628476" y="5603163"/>
              <a:ext cx="491840" cy="5018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9CB872-CF11-4CA8-9062-71279F924156}"/>
                </a:ext>
              </a:extLst>
            </p:cNvPr>
            <p:cNvCxnSpPr>
              <a:cxnSpLocks/>
              <a:stCxn id="102" idx="1"/>
              <a:endCxn id="102" idx="3"/>
            </p:cNvCxnSpPr>
            <p:nvPr/>
          </p:nvCxnSpPr>
          <p:spPr>
            <a:xfrm>
              <a:off x="3628476" y="5854093"/>
              <a:ext cx="4918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198B461-0D77-403F-B0B0-793D5DC2BFE7}"/>
                </a:ext>
              </a:extLst>
            </p:cNvPr>
            <p:cNvCxnSpPr>
              <a:cxnSpLocks/>
              <a:stCxn id="102" idx="0"/>
              <a:endCxn id="102" idx="2"/>
            </p:cNvCxnSpPr>
            <p:nvPr/>
          </p:nvCxnSpPr>
          <p:spPr>
            <a:xfrm>
              <a:off x="3874396" y="5603163"/>
              <a:ext cx="0" cy="501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6017058-68FA-4342-B1B3-437D41B68119}"/>
              </a:ext>
            </a:extLst>
          </p:cNvPr>
          <p:cNvGrpSpPr/>
          <p:nvPr/>
        </p:nvGrpSpPr>
        <p:grpSpPr>
          <a:xfrm>
            <a:off x="6328376" y="3034025"/>
            <a:ext cx="195210" cy="199186"/>
            <a:chOff x="5135030" y="5600223"/>
            <a:chExt cx="491843" cy="50186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6C55877-B951-4832-9E01-697066CE3D9F}"/>
                </a:ext>
              </a:extLst>
            </p:cNvPr>
            <p:cNvSpPr/>
            <p:nvPr/>
          </p:nvSpPr>
          <p:spPr>
            <a:xfrm>
              <a:off x="5135031" y="5600224"/>
              <a:ext cx="491840" cy="5018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71A7326-BC88-4401-B43E-ACE12E6C6DE1}"/>
                </a:ext>
              </a:extLst>
            </p:cNvPr>
            <p:cNvCxnSpPr>
              <a:cxnSpLocks/>
              <a:stCxn id="106" idx="1"/>
              <a:endCxn id="106" idx="3"/>
            </p:cNvCxnSpPr>
            <p:nvPr/>
          </p:nvCxnSpPr>
          <p:spPr>
            <a:xfrm>
              <a:off x="5135031" y="5851154"/>
              <a:ext cx="4918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13AF763-73A5-4CC0-8504-061A4D4923B8}"/>
                </a:ext>
              </a:extLst>
            </p:cNvPr>
            <p:cNvCxnSpPr>
              <a:cxnSpLocks/>
              <a:stCxn id="106" idx="0"/>
              <a:endCxn id="106" idx="2"/>
            </p:cNvCxnSpPr>
            <p:nvPr/>
          </p:nvCxnSpPr>
          <p:spPr>
            <a:xfrm>
              <a:off x="5380951" y="5600224"/>
              <a:ext cx="0" cy="501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3A800E4-5C34-4D91-8EC6-0A970B11519E}"/>
                </a:ext>
              </a:extLst>
            </p:cNvPr>
            <p:cNvCxnSpPr>
              <a:cxnSpLocks/>
              <a:stCxn id="106" idx="0"/>
              <a:endCxn id="106" idx="1"/>
            </p:cNvCxnSpPr>
            <p:nvPr/>
          </p:nvCxnSpPr>
          <p:spPr>
            <a:xfrm flipH="1">
              <a:off x="5135031" y="5600224"/>
              <a:ext cx="245920" cy="2509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63BE75F-F252-4EFB-B261-1E6DFFFF8B57}"/>
                </a:ext>
              </a:extLst>
            </p:cNvPr>
            <p:cNvCxnSpPr>
              <a:cxnSpLocks/>
              <a:stCxn id="106" idx="3"/>
              <a:endCxn id="106" idx="2"/>
            </p:cNvCxnSpPr>
            <p:nvPr/>
          </p:nvCxnSpPr>
          <p:spPr>
            <a:xfrm flipH="1">
              <a:off x="5380951" y="5851154"/>
              <a:ext cx="245920" cy="2509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FF7F7F-0EAF-4012-9E83-C96CE423E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5030" y="5600223"/>
              <a:ext cx="491843" cy="5018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925D0DEC-72E8-4E90-9F4A-8DD19E3A0987}"/>
              </a:ext>
            </a:extLst>
          </p:cNvPr>
          <p:cNvSpPr/>
          <p:nvPr/>
        </p:nvSpPr>
        <p:spPr>
          <a:xfrm>
            <a:off x="6035107" y="3277458"/>
            <a:ext cx="534454" cy="168334"/>
          </a:xfrm>
          <a:prstGeom prst="rightArrow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3084F1D4-8A32-4900-8F7E-8B2DF40CDBA0}"/>
              </a:ext>
            </a:extLst>
          </p:cNvPr>
          <p:cNvSpPr/>
          <p:nvPr/>
        </p:nvSpPr>
        <p:spPr>
          <a:xfrm>
            <a:off x="8411171" y="4193783"/>
            <a:ext cx="1457284" cy="1457283"/>
          </a:xfrm>
          <a:prstGeom prst="cube">
            <a:avLst/>
          </a:prstGeom>
          <a:noFill/>
          <a:ln>
            <a:prstDash val="lg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C90B5C7-3779-4E87-B660-CA7D7DC6C288}"/>
              </a:ext>
            </a:extLst>
          </p:cNvPr>
          <p:cNvSpPr txBox="1"/>
          <p:nvPr/>
        </p:nvSpPr>
        <p:spPr>
          <a:xfrm>
            <a:off x="5942360" y="3449457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Triangulate</a:t>
            </a:r>
            <a:endParaRPr lang="en-US" sz="1050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ECD1AE0-FCA6-4A56-AE86-57FD8B4CB31A}"/>
              </a:ext>
            </a:extLst>
          </p:cNvPr>
          <p:cNvSpPr/>
          <p:nvPr/>
        </p:nvSpPr>
        <p:spPr>
          <a:xfrm>
            <a:off x="6587288" y="4429506"/>
            <a:ext cx="1191741" cy="1191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2C1D614-272D-4AFC-A40F-B757AF53CAE6}"/>
              </a:ext>
            </a:extLst>
          </p:cNvPr>
          <p:cNvGrpSpPr/>
          <p:nvPr/>
        </p:nvGrpSpPr>
        <p:grpSpPr>
          <a:xfrm>
            <a:off x="5508265" y="4051117"/>
            <a:ext cx="59383" cy="268015"/>
            <a:chOff x="3895918" y="3933677"/>
            <a:chExt cx="91440" cy="412694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71D7123-C897-4407-8734-B8E8A191FDD4}"/>
                </a:ext>
              </a:extLst>
            </p:cNvPr>
            <p:cNvSpPr/>
            <p:nvPr/>
          </p:nvSpPr>
          <p:spPr>
            <a:xfrm rot="13454566">
              <a:off x="3895918" y="4254931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7C5363BF-D36B-418E-B5C8-EA21C1515B4D}"/>
                </a:ext>
              </a:extLst>
            </p:cNvPr>
            <p:cNvSpPr/>
            <p:nvPr/>
          </p:nvSpPr>
          <p:spPr>
            <a:xfrm rot="13454566">
              <a:off x="3895918" y="4094304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3372B7E-E627-47BE-800C-EA302C8964EF}"/>
                </a:ext>
              </a:extLst>
            </p:cNvPr>
            <p:cNvSpPr/>
            <p:nvPr/>
          </p:nvSpPr>
          <p:spPr>
            <a:xfrm rot="13454566">
              <a:off x="3895918" y="3933677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EF2DC3D-B162-4EFE-8207-095756930130}"/>
              </a:ext>
            </a:extLst>
          </p:cNvPr>
          <p:cNvGrpSpPr/>
          <p:nvPr/>
        </p:nvGrpSpPr>
        <p:grpSpPr>
          <a:xfrm>
            <a:off x="7168421" y="4043303"/>
            <a:ext cx="59383" cy="268015"/>
            <a:chOff x="3895918" y="3933677"/>
            <a:chExt cx="91440" cy="412694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3D9BC16-A9CE-4876-BBBD-8AE7FF651035}"/>
                </a:ext>
              </a:extLst>
            </p:cNvPr>
            <p:cNvSpPr/>
            <p:nvPr/>
          </p:nvSpPr>
          <p:spPr>
            <a:xfrm rot="13454566">
              <a:off x="3895918" y="4254931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17D63E4-1FF3-4EBB-B8E0-F4CFA9B75083}"/>
                </a:ext>
              </a:extLst>
            </p:cNvPr>
            <p:cNvSpPr/>
            <p:nvPr/>
          </p:nvSpPr>
          <p:spPr>
            <a:xfrm rot="13454566">
              <a:off x="3895918" y="4094304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BDC36D9-58AF-446B-9725-7FC5E793012B}"/>
                </a:ext>
              </a:extLst>
            </p:cNvPr>
            <p:cNvSpPr/>
            <p:nvPr/>
          </p:nvSpPr>
          <p:spPr>
            <a:xfrm rot="13454566">
              <a:off x="3895918" y="3933677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14F2F94-08E7-4741-BB20-B6949CA7BE15}"/>
              </a:ext>
            </a:extLst>
          </p:cNvPr>
          <p:cNvGrpSpPr/>
          <p:nvPr/>
        </p:nvGrpSpPr>
        <p:grpSpPr>
          <a:xfrm>
            <a:off x="9086932" y="4043303"/>
            <a:ext cx="59383" cy="268015"/>
            <a:chOff x="3895918" y="3933677"/>
            <a:chExt cx="91440" cy="412694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B39F057-CCD4-4271-A780-EBDC9E9316C8}"/>
                </a:ext>
              </a:extLst>
            </p:cNvPr>
            <p:cNvSpPr/>
            <p:nvPr/>
          </p:nvSpPr>
          <p:spPr>
            <a:xfrm rot="13454566">
              <a:off x="3895918" y="4254931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F290A25-BD03-4905-8861-5B2B375073EE}"/>
                </a:ext>
              </a:extLst>
            </p:cNvPr>
            <p:cNvSpPr/>
            <p:nvPr/>
          </p:nvSpPr>
          <p:spPr>
            <a:xfrm rot="13454566">
              <a:off x="3895918" y="4094304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975356F-E0BE-4ACB-892C-216EEABCCE45}"/>
                </a:ext>
              </a:extLst>
            </p:cNvPr>
            <p:cNvSpPr/>
            <p:nvPr/>
          </p:nvSpPr>
          <p:spPr>
            <a:xfrm rot="13454566">
              <a:off x="3895918" y="3933677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29" name="Cube 128">
            <a:extLst>
              <a:ext uri="{FF2B5EF4-FFF2-40B4-BE49-F238E27FC236}">
                <a16:creationId xmlns:a16="http://schemas.microsoft.com/office/drawing/2014/main" id="{1DB187D9-0DEE-4F82-8E6A-67AB85DFB66C}"/>
              </a:ext>
            </a:extLst>
          </p:cNvPr>
          <p:cNvSpPr/>
          <p:nvPr/>
        </p:nvSpPr>
        <p:spPr>
          <a:xfrm>
            <a:off x="8411171" y="2458804"/>
            <a:ext cx="1457284" cy="1457283"/>
          </a:xfrm>
          <a:prstGeom prst="cube">
            <a:avLst/>
          </a:prstGeom>
          <a:noFill/>
          <a:ln>
            <a:prstDash val="lg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695EFFE8-107D-47C2-A61C-4AA6E285536C}"/>
              </a:ext>
            </a:extLst>
          </p:cNvPr>
          <p:cNvSpPr/>
          <p:nvPr/>
        </p:nvSpPr>
        <p:spPr>
          <a:xfrm>
            <a:off x="6033424" y="4954603"/>
            <a:ext cx="534454" cy="168334"/>
          </a:xfrm>
          <a:prstGeom prst="rightArrow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32" name="Right Brace 131">
            <a:extLst>
              <a:ext uri="{FF2B5EF4-FFF2-40B4-BE49-F238E27FC236}">
                <a16:creationId xmlns:a16="http://schemas.microsoft.com/office/drawing/2014/main" id="{003E67D9-1EAD-47D2-9C87-D16C3DA0E668}"/>
              </a:ext>
            </a:extLst>
          </p:cNvPr>
          <p:cNvSpPr/>
          <p:nvPr/>
        </p:nvSpPr>
        <p:spPr>
          <a:xfrm>
            <a:off x="9879397" y="3429341"/>
            <a:ext cx="198380" cy="1225268"/>
          </a:xfrm>
          <a:prstGeom prst="rightBrace">
            <a:avLst>
              <a:gd name="adj1" fmla="val 125417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A9BD9D5-FC53-4AFA-922D-C684CFF2AE4E}"/>
                  </a:ext>
                </a:extLst>
              </p:cNvPr>
              <p:cNvSpPr/>
              <p:nvPr/>
            </p:nvSpPr>
            <p:spPr>
              <a:xfrm>
                <a:off x="3085645" y="4096480"/>
                <a:ext cx="4362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A9BD9D5-FC53-4AFA-922D-C684CFF2A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45" y="4096480"/>
                <a:ext cx="436209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52B951B-9F14-4CF0-85E2-3646505A5C87}"/>
                  </a:ext>
                </a:extLst>
              </p:cNvPr>
              <p:cNvSpPr/>
              <p:nvPr/>
            </p:nvSpPr>
            <p:spPr>
              <a:xfrm>
                <a:off x="9930105" y="2629773"/>
                <a:ext cx="1112356" cy="40011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52B951B-9F14-4CF0-85E2-3646505A5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105" y="2629773"/>
                <a:ext cx="1112356" cy="400110"/>
              </a:xfrm>
              <a:prstGeom prst="rect">
                <a:avLst/>
              </a:prstGeom>
              <a:blipFill>
                <a:blip r:embed="rId1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75542A9-B566-4B64-8B58-E68364960295}"/>
              </a:ext>
            </a:extLst>
          </p:cNvPr>
          <p:cNvCxnSpPr>
            <a:cxnSpLocks/>
          </p:cNvCxnSpPr>
          <p:nvPr/>
        </p:nvCxnSpPr>
        <p:spPr>
          <a:xfrm flipV="1">
            <a:off x="8796098" y="2918700"/>
            <a:ext cx="1221762" cy="23878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F8D9276-1175-43FB-A347-722DCC25E140}"/>
              </a:ext>
            </a:extLst>
          </p:cNvPr>
          <p:cNvGrpSpPr/>
          <p:nvPr/>
        </p:nvGrpSpPr>
        <p:grpSpPr>
          <a:xfrm>
            <a:off x="10125514" y="3174631"/>
            <a:ext cx="1494694" cy="1485788"/>
            <a:chOff x="10126086" y="3228912"/>
            <a:chExt cx="1494906" cy="1485999"/>
          </a:xfrm>
        </p:grpSpPr>
        <p:pic>
          <p:nvPicPr>
            <p:cNvPr id="4" name="Picture 3" descr="A picture containing echinoderm, animal, starfish, invertebrate&#10;&#10;Description generated with very high confidence">
              <a:extLst>
                <a:ext uri="{FF2B5EF4-FFF2-40B4-BE49-F238E27FC236}">
                  <a16:creationId xmlns:a16="http://schemas.microsoft.com/office/drawing/2014/main" id="{76CEC192-D44F-4B9C-9849-6AA494C08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086" y="3602203"/>
              <a:ext cx="1349254" cy="956215"/>
            </a:xfrm>
            <a:prstGeom prst="rect">
              <a:avLst/>
            </a:prstGeom>
          </p:spPr>
        </p:pic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036E5E36-76CD-42DD-A89A-C6A4CFF1DCD7}"/>
                </a:ext>
              </a:extLst>
            </p:cNvPr>
            <p:cNvSpPr/>
            <p:nvPr/>
          </p:nvSpPr>
          <p:spPr>
            <a:xfrm>
              <a:off x="10163501" y="3257421"/>
              <a:ext cx="1457491" cy="1457490"/>
            </a:xfrm>
            <a:prstGeom prst="cube">
              <a:avLst/>
            </a:prstGeom>
            <a:noFill/>
            <a:ln>
              <a:prstDash val="lg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44FBA08F-5B1F-4413-9F1C-C834E0F0D348}"/>
                    </a:ext>
                  </a:extLst>
                </p:cNvPr>
                <p:cNvSpPr/>
                <p:nvPr/>
              </p:nvSpPr>
              <p:spPr>
                <a:xfrm>
                  <a:off x="10603707" y="3228912"/>
                  <a:ext cx="536184" cy="40016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latin typeface="Cambria Math" panose="02040503050406030204" pitchFamily="18" charset="0"/>
                          </a:rPr>
                          <m:t>ℳ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44FBA08F-5B1F-4413-9F1C-C834E0F0D3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3707" y="3228912"/>
                  <a:ext cx="536184" cy="40016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3A655EF6-A54E-47D9-A7A1-053D7FCCD6EA}"/>
              </a:ext>
            </a:extLst>
          </p:cNvPr>
          <p:cNvSpPr/>
          <p:nvPr/>
        </p:nvSpPr>
        <p:spPr>
          <a:xfrm>
            <a:off x="7881908" y="3368014"/>
            <a:ext cx="415687" cy="166275"/>
          </a:xfrm>
          <a:prstGeom prst="rightArrow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D157C44-669D-4A1F-9501-E8D2C2D7EF76}"/>
              </a:ext>
            </a:extLst>
          </p:cNvPr>
          <p:cNvSpPr txBox="1"/>
          <p:nvPr/>
        </p:nvSpPr>
        <p:spPr>
          <a:xfrm>
            <a:off x="7731054" y="3519134"/>
            <a:ext cx="841897" cy="25391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CN" sz="1050" dirty="0" err="1"/>
              <a:t>Instantialize</a:t>
            </a:r>
            <a:endParaRPr lang="en-US" sz="1050" dirty="0"/>
          </a:p>
        </p:txBody>
      </p:sp>
      <p:sp>
        <p:nvSpPr>
          <p:cNvPr id="139" name="Arrow: Right 138">
            <a:extLst>
              <a:ext uri="{FF2B5EF4-FFF2-40B4-BE49-F238E27FC236}">
                <a16:creationId xmlns:a16="http://schemas.microsoft.com/office/drawing/2014/main" id="{3587E254-DB32-465B-83A8-D4BFFE4D3625}"/>
              </a:ext>
            </a:extLst>
          </p:cNvPr>
          <p:cNvSpPr/>
          <p:nvPr/>
        </p:nvSpPr>
        <p:spPr>
          <a:xfrm>
            <a:off x="7897214" y="4955626"/>
            <a:ext cx="415687" cy="166275"/>
          </a:xfrm>
          <a:prstGeom prst="rightArrow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09D29526-1979-4623-8E49-F9979DE6939F}"/>
              </a:ext>
            </a:extLst>
          </p:cNvPr>
          <p:cNvCxnSpPr>
            <a:cxnSpLocks/>
            <a:stCxn id="102" idx="0"/>
            <a:endCxn id="106" idx="0"/>
          </p:cNvCxnSpPr>
          <p:nvPr/>
        </p:nvCxnSpPr>
        <p:spPr>
          <a:xfrm rot="5400000" flipH="1" flipV="1">
            <a:off x="6285116" y="2893171"/>
            <a:ext cx="8248" cy="281720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A381044-3827-4308-A444-8FAE71CA09CC}"/>
                  </a:ext>
                </a:extLst>
              </p:cNvPr>
              <p:cNvSpPr/>
              <p:nvPr/>
            </p:nvSpPr>
            <p:spPr>
              <a:xfrm>
                <a:off x="671720" y="2526956"/>
                <a:ext cx="3483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A381044-3827-4308-A444-8FAE71CA0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20" y="2526956"/>
                <a:ext cx="34830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E99A94D-E664-4C43-A2E7-08D755C35E50}"/>
              </a:ext>
            </a:extLst>
          </p:cNvPr>
          <p:cNvCxnSpPr>
            <a:cxnSpLocks/>
          </p:cNvCxnSpPr>
          <p:nvPr/>
        </p:nvCxnSpPr>
        <p:spPr>
          <a:xfrm flipV="1">
            <a:off x="5706589" y="2677147"/>
            <a:ext cx="64030" cy="66183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9A2165B-ECB3-4AFE-98E7-2F4759930726}"/>
                  </a:ext>
                </a:extLst>
              </p:cNvPr>
              <p:cNvSpPr/>
              <p:nvPr/>
            </p:nvSpPr>
            <p:spPr>
              <a:xfrm>
                <a:off x="4979843" y="2244891"/>
                <a:ext cx="1308389" cy="450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9A2165B-ECB3-4AFE-98E7-2F4759930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843" y="2244891"/>
                <a:ext cx="1308389" cy="45063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B6E2B5E-0617-4947-853D-7A895F2578E8}"/>
              </a:ext>
            </a:extLst>
          </p:cNvPr>
          <p:cNvCxnSpPr>
            <a:cxnSpLocks/>
          </p:cNvCxnSpPr>
          <p:nvPr/>
        </p:nvCxnSpPr>
        <p:spPr>
          <a:xfrm flipV="1">
            <a:off x="5313281" y="2644499"/>
            <a:ext cx="33976" cy="70642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4D7D59-3291-4900-B1E5-2A28A1E1034A}"/>
              </a:ext>
            </a:extLst>
          </p:cNvPr>
          <p:cNvGrpSpPr/>
          <p:nvPr/>
        </p:nvGrpSpPr>
        <p:grpSpPr>
          <a:xfrm>
            <a:off x="3569101" y="2984385"/>
            <a:ext cx="132298" cy="771623"/>
            <a:chOff x="3066838" y="2264728"/>
            <a:chExt cx="203715" cy="118815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FAB3395-8679-4D81-ADEE-3534F3D94DFF}"/>
                </a:ext>
              </a:extLst>
            </p:cNvPr>
            <p:cNvSpPr/>
            <p:nvPr/>
          </p:nvSpPr>
          <p:spPr>
            <a:xfrm>
              <a:off x="3066838" y="2264728"/>
              <a:ext cx="203715" cy="1188156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F432617-6BE5-4752-919F-0C53F9C2CF4F}"/>
                </a:ext>
              </a:extLst>
            </p:cNvPr>
            <p:cNvSpPr/>
            <p:nvPr/>
          </p:nvSpPr>
          <p:spPr>
            <a:xfrm>
              <a:off x="3096094" y="2332214"/>
              <a:ext cx="146304" cy="146304"/>
            </a:xfrm>
            <a:prstGeom prst="ellipse">
              <a:avLst/>
            </a:prstGeom>
            <a:solidFill>
              <a:srgbClr val="FF9999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A09139F-703F-41FB-942E-65F0D3FF354C}"/>
                </a:ext>
              </a:extLst>
            </p:cNvPr>
            <p:cNvSpPr/>
            <p:nvPr/>
          </p:nvSpPr>
          <p:spPr>
            <a:xfrm>
              <a:off x="3096094" y="2557670"/>
              <a:ext cx="146304" cy="146304"/>
            </a:xfrm>
            <a:prstGeom prst="ellipse">
              <a:avLst/>
            </a:prstGeom>
            <a:solidFill>
              <a:srgbClr val="CC0000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3B5E2FC-0799-46AE-87E2-3FAB3C28AB57}"/>
                </a:ext>
              </a:extLst>
            </p:cNvPr>
            <p:cNvSpPr/>
            <p:nvPr/>
          </p:nvSpPr>
          <p:spPr>
            <a:xfrm>
              <a:off x="3096094" y="2783126"/>
              <a:ext cx="146304" cy="146304"/>
            </a:xfrm>
            <a:prstGeom prst="ellipse">
              <a:avLst/>
            </a:prstGeom>
            <a:solidFill>
              <a:srgbClr val="FFCCCC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80BF3BA-3EB1-445A-921F-5D632707D0E3}"/>
                </a:ext>
              </a:extLst>
            </p:cNvPr>
            <p:cNvSpPr/>
            <p:nvPr/>
          </p:nvSpPr>
          <p:spPr>
            <a:xfrm>
              <a:off x="3096094" y="3008582"/>
              <a:ext cx="146304" cy="146304"/>
            </a:xfrm>
            <a:prstGeom prst="ellipse">
              <a:avLst/>
            </a:prstGeom>
            <a:solidFill>
              <a:srgbClr val="FF9999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28FEF92-EE19-468F-ADA6-B5C7F89C04B1}"/>
                </a:ext>
              </a:extLst>
            </p:cNvPr>
            <p:cNvSpPr/>
            <p:nvPr/>
          </p:nvSpPr>
          <p:spPr>
            <a:xfrm>
              <a:off x="3096094" y="3234037"/>
              <a:ext cx="146304" cy="146304"/>
            </a:xfrm>
            <a:prstGeom prst="ellipse">
              <a:avLst/>
            </a:prstGeom>
            <a:solidFill>
              <a:srgbClr val="FFCCCC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71BD41A-177D-438A-8909-018DB0EA4B0A}"/>
              </a:ext>
            </a:extLst>
          </p:cNvPr>
          <p:cNvGrpSpPr/>
          <p:nvPr/>
        </p:nvGrpSpPr>
        <p:grpSpPr>
          <a:xfrm>
            <a:off x="3552135" y="4698627"/>
            <a:ext cx="132298" cy="771623"/>
            <a:chOff x="3066838" y="2264728"/>
            <a:chExt cx="203715" cy="1188156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6D6446F-51CF-40A7-88FC-30C04C324035}"/>
                </a:ext>
              </a:extLst>
            </p:cNvPr>
            <p:cNvSpPr/>
            <p:nvPr/>
          </p:nvSpPr>
          <p:spPr>
            <a:xfrm>
              <a:off x="3066838" y="2264728"/>
              <a:ext cx="203715" cy="1188156"/>
            </a:xfrm>
            <a:prstGeom prst="rect">
              <a:avLst/>
            </a:prstGeom>
            <a:solidFill>
              <a:srgbClr val="FF7C80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EBBAE79-D1AA-4244-89C0-53A2E7766AF9}"/>
                </a:ext>
              </a:extLst>
            </p:cNvPr>
            <p:cNvSpPr/>
            <p:nvPr/>
          </p:nvSpPr>
          <p:spPr>
            <a:xfrm>
              <a:off x="3096094" y="2332214"/>
              <a:ext cx="146304" cy="146304"/>
            </a:xfrm>
            <a:prstGeom prst="ellipse">
              <a:avLst/>
            </a:prstGeom>
            <a:solidFill>
              <a:srgbClr val="FFCCCC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DC955DD-BBB7-4930-BE34-080508307CA6}"/>
                </a:ext>
              </a:extLst>
            </p:cNvPr>
            <p:cNvSpPr/>
            <p:nvPr/>
          </p:nvSpPr>
          <p:spPr>
            <a:xfrm>
              <a:off x="3096094" y="2557670"/>
              <a:ext cx="146304" cy="146304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1F432BB-2EC5-47DD-9E52-1DE8EF7CBAE3}"/>
                </a:ext>
              </a:extLst>
            </p:cNvPr>
            <p:cNvSpPr/>
            <p:nvPr/>
          </p:nvSpPr>
          <p:spPr>
            <a:xfrm>
              <a:off x="3096094" y="2783126"/>
              <a:ext cx="146304" cy="146304"/>
            </a:xfrm>
            <a:prstGeom prst="ellipse">
              <a:avLst/>
            </a:prstGeom>
            <a:solidFill>
              <a:srgbClr val="FF9999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E9A3B16-D901-4601-96B3-B193E6311B59}"/>
                </a:ext>
              </a:extLst>
            </p:cNvPr>
            <p:cNvSpPr/>
            <p:nvPr/>
          </p:nvSpPr>
          <p:spPr>
            <a:xfrm>
              <a:off x="3096094" y="3008582"/>
              <a:ext cx="146304" cy="146304"/>
            </a:xfrm>
            <a:prstGeom prst="ellipse">
              <a:avLst/>
            </a:prstGeom>
            <a:solidFill>
              <a:srgbClr val="FFCCCC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5ADE2C4-1052-442F-9D7C-54237E8AC510}"/>
                </a:ext>
              </a:extLst>
            </p:cNvPr>
            <p:cNvSpPr/>
            <p:nvPr/>
          </p:nvSpPr>
          <p:spPr>
            <a:xfrm>
              <a:off x="3096094" y="3234037"/>
              <a:ext cx="146304" cy="146304"/>
            </a:xfrm>
            <a:prstGeom prst="ellipse">
              <a:avLst/>
            </a:prstGeom>
            <a:solidFill>
              <a:srgbClr val="CC0000"/>
            </a:solidFill>
            <a:ln>
              <a:solidFill>
                <a:srgbClr val="FF7C8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</p:grp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1877166B-B54B-4B36-A057-FB707BF7A8DF}"/>
              </a:ext>
            </a:extLst>
          </p:cNvPr>
          <p:cNvSpPr/>
          <p:nvPr/>
        </p:nvSpPr>
        <p:spPr>
          <a:xfrm>
            <a:off x="3197174" y="3294207"/>
            <a:ext cx="296919" cy="151991"/>
          </a:xfrm>
          <a:prstGeom prst="rightArrow">
            <a:avLst/>
          </a:prstGeom>
          <a:solidFill>
            <a:srgbClr val="FFCCCC"/>
          </a:solidFill>
          <a:ln>
            <a:solidFill>
              <a:srgbClr val="FF7C8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C4468535-C704-4382-AABC-FD518EE7BD42}"/>
              </a:ext>
            </a:extLst>
          </p:cNvPr>
          <p:cNvSpPr/>
          <p:nvPr/>
        </p:nvSpPr>
        <p:spPr>
          <a:xfrm>
            <a:off x="3201585" y="5020019"/>
            <a:ext cx="296919" cy="151991"/>
          </a:xfrm>
          <a:prstGeom prst="rightArrow">
            <a:avLst/>
          </a:prstGeom>
          <a:solidFill>
            <a:srgbClr val="FFCCCC"/>
          </a:solidFill>
          <a:ln>
            <a:solidFill>
              <a:srgbClr val="FF7C8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68" name="Arrow: Right 167">
            <a:extLst>
              <a:ext uri="{FF2B5EF4-FFF2-40B4-BE49-F238E27FC236}">
                <a16:creationId xmlns:a16="http://schemas.microsoft.com/office/drawing/2014/main" id="{8663B29E-13B0-4AEC-8E91-A4365C88F7DA}"/>
              </a:ext>
            </a:extLst>
          </p:cNvPr>
          <p:cNvSpPr/>
          <p:nvPr/>
        </p:nvSpPr>
        <p:spPr>
          <a:xfrm>
            <a:off x="4780736" y="3268780"/>
            <a:ext cx="296919" cy="151991"/>
          </a:xfrm>
          <a:prstGeom prst="rightArrow">
            <a:avLst/>
          </a:prstGeom>
          <a:solidFill>
            <a:srgbClr val="FFCCCC"/>
          </a:solidFill>
          <a:ln>
            <a:solidFill>
              <a:srgbClr val="FF7C8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69" name="Arrow: Right 168">
            <a:extLst>
              <a:ext uri="{FF2B5EF4-FFF2-40B4-BE49-F238E27FC236}">
                <a16:creationId xmlns:a16="http://schemas.microsoft.com/office/drawing/2014/main" id="{63271D64-67AF-48C2-8067-A0E0C4112682}"/>
              </a:ext>
            </a:extLst>
          </p:cNvPr>
          <p:cNvSpPr/>
          <p:nvPr/>
        </p:nvSpPr>
        <p:spPr>
          <a:xfrm>
            <a:off x="4769535" y="5009512"/>
            <a:ext cx="296919" cy="151991"/>
          </a:xfrm>
          <a:prstGeom prst="rightArrow">
            <a:avLst/>
          </a:prstGeom>
          <a:solidFill>
            <a:srgbClr val="FFCCCC"/>
          </a:solidFill>
          <a:ln>
            <a:solidFill>
              <a:srgbClr val="FF7C8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F5C7F44-5D19-44D1-8B9B-C76C636B311E}"/>
                  </a:ext>
                </a:extLst>
              </p:cNvPr>
              <p:cNvSpPr/>
              <p:nvPr/>
            </p:nvSpPr>
            <p:spPr>
              <a:xfrm>
                <a:off x="984506" y="4089915"/>
                <a:ext cx="4485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F5C7F44-5D19-44D1-8B9B-C76C636B3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06" y="4089915"/>
                <a:ext cx="448584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1C73D95-3AD0-488C-BB62-C7FC2E62D0E1}"/>
                  </a:ext>
                </a:extLst>
              </p:cNvPr>
              <p:cNvSpPr/>
              <p:nvPr/>
            </p:nvSpPr>
            <p:spPr>
              <a:xfrm>
                <a:off x="5075931" y="3902004"/>
                <a:ext cx="528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1C73D95-3AD0-488C-BB62-C7FC2E62D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931" y="3902004"/>
                <a:ext cx="528158" cy="400110"/>
              </a:xfrm>
              <a:prstGeom prst="rect">
                <a:avLst/>
              </a:prstGeom>
              <a:blipFill>
                <a:blip r:embed="rId2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14729DF2-26B6-44CC-9615-14054BDA8B85}"/>
              </a:ext>
            </a:extLst>
          </p:cNvPr>
          <p:cNvCxnSpPr>
            <a:cxnSpLocks/>
          </p:cNvCxnSpPr>
          <p:nvPr/>
        </p:nvCxnSpPr>
        <p:spPr>
          <a:xfrm>
            <a:off x="5167039" y="3771904"/>
            <a:ext cx="75578" cy="2030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065A136-4CAA-4CAD-978C-DE401996DA44}"/>
              </a:ext>
            </a:extLst>
          </p:cNvPr>
          <p:cNvCxnSpPr>
            <a:cxnSpLocks/>
          </p:cNvCxnSpPr>
          <p:nvPr/>
        </p:nvCxnSpPr>
        <p:spPr>
          <a:xfrm flipH="1">
            <a:off x="5441274" y="3776933"/>
            <a:ext cx="46719" cy="178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ube 175">
            <a:extLst>
              <a:ext uri="{FF2B5EF4-FFF2-40B4-BE49-F238E27FC236}">
                <a16:creationId xmlns:a16="http://schemas.microsoft.com/office/drawing/2014/main" id="{3683B29C-7E7F-4184-AE45-067172A1B299}"/>
              </a:ext>
            </a:extLst>
          </p:cNvPr>
          <p:cNvSpPr/>
          <p:nvPr/>
        </p:nvSpPr>
        <p:spPr>
          <a:xfrm>
            <a:off x="1841310" y="4281177"/>
            <a:ext cx="635357" cy="1089476"/>
          </a:xfrm>
          <a:prstGeom prst="cube">
            <a:avLst>
              <a:gd name="adj" fmla="val 66445"/>
            </a:avLst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4113" tIns="42056" rIns="84113" bIns="420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FAD63F13-C57F-47F1-BE4A-2FD8B5876D78}"/>
                  </a:ext>
                </a:extLst>
              </p:cNvPr>
              <p:cNvSpPr/>
              <p:nvPr/>
            </p:nvSpPr>
            <p:spPr>
              <a:xfrm>
                <a:off x="8879558" y="2417247"/>
                <a:ext cx="583814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FAD63F13-C57F-47F1-BE4A-2FD8B5876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558" y="2417247"/>
                <a:ext cx="583814" cy="400110"/>
              </a:xfrm>
              <a:prstGeom prst="rect">
                <a:avLst/>
              </a:prstGeom>
              <a:blipFill>
                <a:blip r:embed="rId2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8" name="3D Model 177" descr="Light Gray Pyramid">
                <a:extLst>
                  <a:ext uri="{FF2B5EF4-FFF2-40B4-BE49-F238E27FC236}">
                    <a16:creationId xmlns:a16="http://schemas.microsoft.com/office/drawing/2014/main" id="{11E0569F-43EA-4804-99A3-F599E6002DC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1394606">
              <a:off x="988958" y="4483411"/>
              <a:ext cx="315488" cy="252883"/>
            </p:xfrm>
            <a:graphic>
              <a:graphicData uri="http://schemas.microsoft.com/office/drawing/2017/model3d">
                <am3d:model3d r:embed="rId3">
                  <am3d:spPr>
                    <a:xfrm rot="1394606">
                      <a:off x="0" y="0"/>
                      <a:ext cx="315488" cy="252883"/>
                    </a:xfrm>
                    <a:prstGeom prst="rect">
                      <a:avLst/>
                    </a:prstGeom>
                  </am3d:spPr>
                  <am3d:camera>
                    <am3d:pos x="0" y="0" z="709606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34103" d="1000000"/>
                    <am3d:preTrans dx="0" dy="-106950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620" ay="771647" az="-10786065"/>
                    <am3d:postTrans dx="0" dy="0" dz="0"/>
                  </am3d:trans>
                  <am3d:attrSrcUrl r:id="rId4"/>
                  <am3d:raster rName="Office3DRenderer" rVer="16.0.8326">
                    <am3d:blip r:embed="rId24"/>
                  </am3d:raster>
                  <am3d:objViewport viewportSz="4281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8" name="3D Model 177" descr="Light Gray Pyramid">
                <a:extLst>
                  <a:ext uri="{FF2B5EF4-FFF2-40B4-BE49-F238E27FC236}">
                    <a16:creationId xmlns:a16="http://schemas.microsoft.com/office/drawing/2014/main" id="{11E0569F-43EA-4804-99A3-F599E6002D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 rot="1394606">
                <a:off x="988958" y="4483411"/>
                <a:ext cx="315488" cy="252883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C98FBAD-5057-445A-B7BA-FBE62BDD27D1}"/>
              </a:ext>
            </a:extLst>
          </p:cNvPr>
          <p:cNvGrpSpPr/>
          <p:nvPr/>
        </p:nvGrpSpPr>
        <p:grpSpPr>
          <a:xfrm rot="16200000">
            <a:off x="820807" y="4724638"/>
            <a:ext cx="207622" cy="206240"/>
            <a:chOff x="2908914" y="5089365"/>
            <a:chExt cx="319698" cy="317572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D4FC024-EBC8-4309-8D2D-F03FED00FE0C}"/>
                </a:ext>
              </a:extLst>
            </p:cNvPr>
            <p:cNvSpPr/>
            <p:nvPr/>
          </p:nvSpPr>
          <p:spPr>
            <a:xfrm>
              <a:off x="2908914" y="5089365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2DBCBAE-C614-4365-B2EB-DE89EAD04D0E}"/>
                </a:ext>
              </a:extLst>
            </p:cNvPr>
            <p:cNvSpPr/>
            <p:nvPr/>
          </p:nvSpPr>
          <p:spPr>
            <a:xfrm>
              <a:off x="3023043" y="5202431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D00D180-27B5-48A7-903E-308B6303E2E0}"/>
                </a:ext>
              </a:extLst>
            </p:cNvPr>
            <p:cNvSpPr/>
            <p:nvPr/>
          </p:nvSpPr>
          <p:spPr>
            <a:xfrm>
              <a:off x="3137172" y="5315497"/>
              <a:ext cx="91440" cy="91440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C2735527-1ED1-4582-A631-81FA0C977E1C}"/>
              </a:ext>
            </a:extLst>
          </p:cNvPr>
          <p:cNvSpPr/>
          <p:nvPr/>
        </p:nvSpPr>
        <p:spPr>
          <a:xfrm>
            <a:off x="1263316" y="4969301"/>
            <a:ext cx="356303" cy="15199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28446C66-7D46-4C2C-97B6-59DC64FC6622}"/>
                  </a:ext>
                </a:extLst>
              </p:cNvPr>
              <p:cNvSpPr/>
              <p:nvPr/>
            </p:nvSpPr>
            <p:spPr>
              <a:xfrm>
                <a:off x="636561" y="4443157"/>
                <a:ext cx="4362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28446C66-7D46-4C2C-97B6-59DC64FC6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1" y="4443157"/>
                <a:ext cx="436209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Arrow: Right 184">
            <a:extLst>
              <a:ext uri="{FF2B5EF4-FFF2-40B4-BE49-F238E27FC236}">
                <a16:creationId xmlns:a16="http://schemas.microsoft.com/office/drawing/2014/main" id="{9D840CA8-7EF2-4210-8C95-2252C40C06CA}"/>
              </a:ext>
            </a:extLst>
          </p:cNvPr>
          <p:cNvSpPr/>
          <p:nvPr/>
        </p:nvSpPr>
        <p:spPr>
          <a:xfrm>
            <a:off x="1565416" y="4441988"/>
            <a:ext cx="356303" cy="15199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EBA41270-2D19-4BE6-BA8E-340203CC18D3}"/>
                  </a:ext>
                </a:extLst>
              </p:cNvPr>
              <p:cNvSpPr/>
              <p:nvPr/>
            </p:nvSpPr>
            <p:spPr>
              <a:xfrm>
                <a:off x="7025006" y="2378128"/>
                <a:ext cx="528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EBA41270-2D19-4BE6-BA8E-340203CC1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006" y="2378128"/>
                <a:ext cx="528158" cy="400110"/>
              </a:xfrm>
              <a:prstGeom prst="rect">
                <a:avLst/>
              </a:prstGeom>
              <a:blipFill>
                <a:blip r:embed="rId2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BD792F0-F119-42FA-AE2D-E77E2590F50A}"/>
                  </a:ext>
                </a:extLst>
              </p:cNvPr>
              <p:cNvSpPr/>
              <p:nvPr/>
            </p:nvSpPr>
            <p:spPr>
              <a:xfrm>
                <a:off x="2197433" y="2645838"/>
                <a:ext cx="370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BD792F0-F119-42FA-AE2D-E77E2590F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433" y="2645838"/>
                <a:ext cx="370166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AA51275-F4BE-4285-A877-8CCD947B9E88}"/>
                  </a:ext>
                </a:extLst>
              </p:cNvPr>
              <p:cNvSpPr/>
              <p:nvPr/>
            </p:nvSpPr>
            <p:spPr>
              <a:xfrm>
                <a:off x="2692314" y="2868029"/>
                <a:ext cx="370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AA51275-F4BE-4285-A877-8CCD947B9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314" y="2868029"/>
                <a:ext cx="370166" cy="4001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911F5D18-0148-47C2-A9CE-53824BDCFA34}"/>
                  </a:ext>
                </a:extLst>
              </p:cNvPr>
              <p:cNvSpPr/>
              <p:nvPr/>
            </p:nvSpPr>
            <p:spPr>
              <a:xfrm>
                <a:off x="2701448" y="4661217"/>
                <a:ext cx="370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911F5D18-0148-47C2-A9CE-53824BDCF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448" y="4661217"/>
                <a:ext cx="370166" cy="4001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71C7885-1DF9-40B5-BAF6-804A5E6C324A}"/>
                  </a:ext>
                </a:extLst>
              </p:cNvPr>
              <p:cNvSpPr/>
              <p:nvPr/>
            </p:nvSpPr>
            <p:spPr>
              <a:xfrm>
                <a:off x="2196093" y="3963746"/>
                <a:ext cx="4374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71C7885-1DF9-40B5-BAF6-804A5E6C3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093" y="3963746"/>
                <a:ext cx="437491" cy="400110"/>
              </a:xfrm>
              <a:prstGeom prst="rect">
                <a:avLst/>
              </a:prstGeom>
              <a:blipFill>
                <a:blip r:embed="rId3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EE8703A-2284-4BB2-8898-A29ACF04022E}"/>
                  </a:ext>
                </a:extLst>
              </p:cNvPr>
              <p:cNvSpPr/>
              <p:nvPr/>
            </p:nvSpPr>
            <p:spPr>
              <a:xfrm>
                <a:off x="1794549" y="5308139"/>
                <a:ext cx="4683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EE8703A-2284-4BB2-8898-A29ACF040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49" y="5308139"/>
                <a:ext cx="468398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7027B9F-BD44-4A28-B537-8BD841657659}"/>
                  </a:ext>
                </a:extLst>
              </p:cNvPr>
              <p:cNvSpPr/>
              <p:nvPr/>
            </p:nvSpPr>
            <p:spPr>
              <a:xfrm>
                <a:off x="2670458" y="5478671"/>
                <a:ext cx="4683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7027B9F-BD44-4A28-B537-8BD841657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458" y="5478671"/>
                <a:ext cx="468398" cy="40011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A137391-4225-418D-B94E-141AC53C99DB}"/>
                  </a:ext>
                </a:extLst>
              </p:cNvPr>
              <p:cNvSpPr/>
              <p:nvPr/>
            </p:nvSpPr>
            <p:spPr>
              <a:xfrm>
                <a:off x="2682884" y="3570388"/>
                <a:ext cx="4374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A137391-4225-418D-B94E-141AC53C9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884" y="3570388"/>
                <a:ext cx="437491" cy="400110"/>
              </a:xfrm>
              <a:prstGeom prst="rect">
                <a:avLst/>
              </a:prstGeom>
              <a:blipFill>
                <a:blip r:embed="rId3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5BFAB9E-551D-49AE-8462-22277EFE315D}"/>
                  </a:ext>
                </a:extLst>
              </p:cNvPr>
              <p:cNvSpPr/>
              <p:nvPr/>
            </p:nvSpPr>
            <p:spPr>
              <a:xfrm>
                <a:off x="583207" y="5092493"/>
                <a:ext cx="4794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5BFAB9E-551D-49AE-8462-22277EFE3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07" y="5092493"/>
                <a:ext cx="479490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Arrow: Right 198">
            <a:extLst>
              <a:ext uri="{FF2B5EF4-FFF2-40B4-BE49-F238E27FC236}">
                <a16:creationId xmlns:a16="http://schemas.microsoft.com/office/drawing/2014/main" id="{B0A2504C-DDD9-4EF9-AC02-689844D9685B}"/>
              </a:ext>
            </a:extLst>
          </p:cNvPr>
          <p:cNvSpPr/>
          <p:nvPr/>
        </p:nvSpPr>
        <p:spPr>
          <a:xfrm rot="10800000">
            <a:off x="7861559" y="3169649"/>
            <a:ext cx="415687" cy="166275"/>
          </a:xfrm>
          <a:prstGeom prst="rightArrow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9FD2ECF-E83E-4615-963C-3B6FBE8B1BC1}"/>
              </a:ext>
            </a:extLst>
          </p:cNvPr>
          <p:cNvSpPr txBox="1"/>
          <p:nvPr/>
        </p:nvSpPr>
        <p:spPr>
          <a:xfrm>
            <a:off x="7637219" y="2970528"/>
            <a:ext cx="813293" cy="4218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Parameterize</a:t>
            </a:r>
            <a:endParaRPr lang="en-US" sz="1050" dirty="0"/>
          </a:p>
        </p:txBody>
      </p:sp>
      <p:pic>
        <p:nvPicPr>
          <p:cNvPr id="186" name="Picture 185" descr="A close up of a logo&#10;&#10;Description generated with high confidence">
            <a:extLst>
              <a:ext uri="{FF2B5EF4-FFF2-40B4-BE49-F238E27FC236}">
                <a16:creationId xmlns:a16="http://schemas.microsoft.com/office/drawing/2014/main" id="{5CF8FFD4-C3D9-407B-BB88-C048BEA95586}"/>
              </a:ext>
            </a:extLst>
          </p:cNvPr>
          <p:cNvPicPr>
            <a:picLocks noChangeAspect="1"/>
          </p:cNvPicPr>
          <p:nvPr/>
        </p:nvPicPr>
        <p:blipFill>
          <a:blip r:embed="rId3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08" y="4509546"/>
            <a:ext cx="1024352" cy="1024353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C6D7EC3C-CADC-4F5A-A6E6-3D542EABC271}"/>
              </a:ext>
            </a:extLst>
          </p:cNvPr>
          <p:cNvGrpSpPr/>
          <p:nvPr/>
        </p:nvGrpSpPr>
        <p:grpSpPr>
          <a:xfrm>
            <a:off x="5214198" y="4516742"/>
            <a:ext cx="1066785" cy="1066785"/>
            <a:chOff x="7396653" y="4232086"/>
            <a:chExt cx="1642650" cy="164265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39348CA-60E1-42C3-812B-CC2F54EDA331}"/>
                </a:ext>
              </a:extLst>
            </p:cNvPr>
            <p:cNvSpPr/>
            <p:nvPr/>
          </p:nvSpPr>
          <p:spPr>
            <a:xfrm>
              <a:off x="7399590" y="4235023"/>
              <a:ext cx="1636776" cy="163677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rgbClr val="000000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43006D27-26AB-4359-99A8-579A0A6B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653" y="4232086"/>
              <a:ext cx="1642650" cy="1642650"/>
            </a:xfrm>
            <a:prstGeom prst="rect">
              <a:avLst/>
            </a:prstGeom>
            <a:ln>
              <a:solidFill>
                <a:srgbClr val="000000"/>
              </a:solidFill>
            </a:ln>
            <a:scene3d>
              <a:camera prst="isometricOffAxis2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90023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DB00-46B6-4C03-8E18-5E1538AD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76BB2-772E-4591-8168-131D2EAD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806" y="5015570"/>
            <a:ext cx="2782388" cy="6145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8ADAC97-3A5D-4B10-8991-7865D846B0E0}"/>
              </a:ext>
            </a:extLst>
          </p:cNvPr>
          <p:cNvGrpSpPr/>
          <p:nvPr/>
        </p:nvGrpSpPr>
        <p:grpSpPr>
          <a:xfrm>
            <a:off x="8276678" y="5015570"/>
            <a:ext cx="3726770" cy="1239432"/>
            <a:chOff x="8472459" y="5115646"/>
            <a:chExt cx="3801499" cy="12642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2B6661-A765-428F-BE3C-DCCE7DC02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3393" b="1820"/>
            <a:stretch/>
          </p:blipFill>
          <p:spPr>
            <a:xfrm>
              <a:off x="8472459" y="5115646"/>
              <a:ext cx="3801499" cy="58251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91CEFB3-44F7-4D46-A441-761B79941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563" t="-7425"/>
            <a:stretch/>
          </p:blipFill>
          <p:spPr>
            <a:xfrm>
              <a:off x="9289739" y="5742554"/>
              <a:ext cx="2984219" cy="637377"/>
            </a:xfrm>
            <a:prstGeom prst="rect">
              <a:avLst/>
            </a:prstGeom>
          </p:spPr>
        </p:pic>
      </p:grpSp>
      <p:pic>
        <p:nvPicPr>
          <p:cNvPr id="127" name="Picture 126">
            <a:extLst>
              <a:ext uri="{FF2B5EF4-FFF2-40B4-BE49-F238E27FC236}">
                <a16:creationId xmlns:a16="http://schemas.microsoft.com/office/drawing/2014/main" id="{3E4456D0-94D2-4210-9EF8-AC35C1EA8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20" y="5015570"/>
            <a:ext cx="2285485" cy="614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DB3C2-E662-4D1D-9C4C-E44AFDA24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97" y="1669715"/>
            <a:ext cx="11707856" cy="2902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D8FCC7-3A2E-4778-9406-38F0424AA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149" y="507242"/>
            <a:ext cx="3387606" cy="4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89F473-832A-4E8A-B49C-F2796365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8" y="4965161"/>
            <a:ext cx="10868297" cy="1335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00AAE4-386B-4A1F-A7CC-3A8AE8481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54762"/>
            <a:ext cx="10736626" cy="2627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319398-0121-4645-8F14-F1B84E95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</a:t>
            </a:r>
            <a:r>
              <a:rPr lang="en-US" dirty="0" err="1"/>
              <a:t>ShapeNet</a:t>
            </a:r>
            <a:r>
              <a:rPr lang="en-US" dirty="0"/>
              <a:t>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5BB73-C957-4AE7-828D-C4CAF55DE65D}"/>
              </a:ext>
            </a:extLst>
          </p:cNvPr>
          <p:cNvSpPr txBox="1"/>
          <p:nvPr/>
        </p:nvSpPr>
        <p:spPr>
          <a:xfrm>
            <a:off x="1285251" y="4556455"/>
            <a:ext cx="9755567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68" dirty="0"/>
              <a:t>Table 2. Quantitative comparison to point generation methods using chamfer distance metric on </a:t>
            </a:r>
            <a:r>
              <a:rPr lang="en-US" sz="1568" dirty="0" err="1"/>
              <a:t>ShapeNet</a:t>
            </a:r>
            <a:r>
              <a:rPr lang="en-US" sz="1568" dirty="0"/>
              <a:t> dataset.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78F3C-B8A0-4245-BF0B-C82B326CDD65}"/>
              </a:ext>
            </a:extLst>
          </p:cNvPr>
          <p:cNvSpPr txBox="1"/>
          <p:nvPr/>
        </p:nvSpPr>
        <p:spPr>
          <a:xfrm>
            <a:off x="1323765" y="1483413"/>
            <a:ext cx="981771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68" dirty="0"/>
              <a:t>Table 1. Quantitative comparison to the state-of-the-arts with per-category voxel </a:t>
            </a:r>
            <a:r>
              <a:rPr lang="en-US" sz="1568" dirty="0" err="1"/>
              <a:t>IoU</a:t>
            </a:r>
            <a:r>
              <a:rPr lang="en-US" sz="1568" dirty="0"/>
              <a:t> on </a:t>
            </a:r>
            <a:r>
              <a:rPr lang="en-US" sz="1568" dirty="0" err="1"/>
              <a:t>ShapeNet</a:t>
            </a:r>
            <a:r>
              <a:rPr lang="en-US" sz="1568" dirty="0"/>
              <a:t> dataset.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9215C-1078-4D3B-9A31-B74BE664C693}"/>
              </a:ext>
            </a:extLst>
          </p:cNvPr>
          <p:cNvSpPr/>
          <p:nvPr/>
        </p:nvSpPr>
        <p:spPr>
          <a:xfrm>
            <a:off x="1497875" y="4006865"/>
            <a:ext cx="9848350" cy="173250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E5B1B2-5B70-4673-8296-B9BB5345F5CB}"/>
              </a:ext>
            </a:extLst>
          </p:cNvPr>
          <p:cNvSpPr/>
          <p:nvPr/>
        </p:nvSpPr>
        <p:spPr>
          <a:xfrm>
            <a:off x="1140822" y="5886994"/>
            <a:ext cx="10205403" cy="217716"/>
          </a:xfrm>
          <a:prstGeom prst="rect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407</Words>
  <Application>Microsoft Office PowerPoint</Application>
  <PresentationFormat>Widescreen</PresentationFormat>
  <Paragraphs>139</Paragraphs>
  <Slides>15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等线</vt:lpstr>
      <vt:lpstr>等线 Light</vt:lpstr>
      <vt:lpstr>Arial</vt:lpstr>
      <vt:lpstr>Calibri</vt:lpstr>
      <vt:lpstr>Calibri Light</vt:lpstr>
      <vt:lpstr>Cambria Math</vt:lpstr>
      <vt:lpstr>Segoe UI</vt:lpstr>
      <vt:lpstr>Custom Design</vt:lpstr>
      <vt:lpstr>Image</vt:lpstr>
      <vt:lpstr>MVPNet: Multi-View Point Regression Networks for 3D Object Reconstruction from A Single Image</vt:lpstr>
      <vt:lpstr>Representations for 3D Object Reconstruction</vt:lpstr>
      <vt:lpstr>Related Work</vt:lpstr>
      <vt:lpstr>Multi-view Point Clouds</vt:lpstr>
      <vt:lpstr>Multi-view Point Clouds</vt:lpstr>
      <vt:lpstr>Multi-View Point Networks</vt:lpstr>
      <vt:lpstr>Multi-View Point Networks</vt:lpstr>
      <vt:lpstr>Geometric Loss</vt:lpstr>
      <vt:lpstr>Evaluation on ShapeNet Dataset</vt:lpstr>
      <vt:lpstr>Results on ShapeNet Dataset (Compared to point-based method)</vt:lpstr>
      <vt:lpstr>Results on ShapeNet dataset (Compared to voxel-based method)</vt:lpstr>
      <vt:lpstr>Results on Real Data</vt:lpstr>
      <vt:lpstr>Model Interpolation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Innovations with Media Computing</dc:title>
  <dc:creator>Yan Lu</dc:creator>
  <cp:lastModifiedBy>Jinglu Wang</cp:lastModifiedBy>
  <cp:revision>29</cp:revision>
  <dcterms:created xsi:type="dcterms:W3CDTF">2018-10-26T07:09:15Z</dcterms:created>
  <dcterms:modified xsi:type="dcterms:W3CDTF">2018-11-13T09:12:13Z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yanlu@microsoft.com</vt:lpwstr>
  </property>
  <property fmtid="{D5CDD505-2E9C-101B-9397-08002B2CF9AE}" pid="5" name="MSIP_Label_f42aa342-8706-4288-bd11-ebb85995028c_SetDate">
    <vt:lpwstr>2018-10-26T07:10:36.4752877Z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